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70" r:id="rId13"/>
    <p:sldId id="273" r:id="rId14"/>
    <p:sldId id="272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5143500" type="screen16x9"/>
  <p:notesSz cx="6858000" cy="9144000"/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728"/>
    <p:restoredTop sz="91134" autoAdjust="0"/>
  </p:normalViewPr>
  <p:slideViewPr>
    <p:cSldViewPr snapToGrid="0" snapToObjects="1">
      <p:cViewPr varScale="1">
        <p:scale>
          <a:sx n="66" d="100"/>
          <a:sy n="66" d="100"/>
        </p:scale>
        <p:origin x="72" y="514"/>
      </p:cViewPr>
      <p:guideLst>
        <p:guide orient="horz" pos="1620"/>
        <p:guide pos="28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PEAR%20Lazio\2021\cap1\cap1%2003112021\Grafici_paragrafo_1.3_rev0311202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lazioinnova.it\dati\343%20-%20Sviluppo%20Sostenibile%20e%20Locale\4%20-%20Sviluppo%20sostenibile\18%20PIANIFICAZIONE%20E%20SVILUPPO\PER_Lazio\CAPITOLI_stesura\gerardo%20non%20buttare\xls_non_buttare\20210607_trial_BER_Eurostat_solo_off_shore%20v8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cloudlazioinnova-my.sharepoint.com/personal/lanciag_lazioinnova_it/Documents/SEN_PER_analytics_G/PER_xls_non_buttare/20220128_trial_BER_Eurostat_solo_off_shore%20v2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nciag\Dropbox\SEN_PER_analytics_G\xls_non_buttare\20211216_trial_BER_Eurostat_solo_off_shore%20v20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nciag\Dropbox\SEN_PER_analytics_G\xls_non_buttare\20211216_trial_BER_Eurostat_solo_off_shore%20v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738073339123224E-2"/>
          <c:y val="4.0933439475348991E-2"/>
          <c:w val="0.73200218722659671"/>
          <c:h val="0.8187161256416009"/>
        </c:manualLayout>
      </c:layout>
      <c:areaChart>
        <c:grouping val="stacked"/>
        <c:varyColors val="1"/>
        <c:ser>
          <c:idx val="0"/>
          <c:order val="0"/>
          <c:tx>
            <c:strRef>
              <c:f>'[Grafici_paragrafo_1.3_rev03112021.xlsx]grafici consumi finali'!$A$2</c:f>
              <c:strCache>
                <c:ptCount val="1"/>
                <c:pt idx="0">
                  <c:v>Industria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  <a:ln w="0">
              <a:noFill/>
            </a:ln>
          </c:spPr>
          <c:cat>
            <c:numRef>
              <c:f>'[Grafici_paragrafo_1.3_rev03112021.xlsx]grafici consumi finali'!$B$1:$L$1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'[Grafici_paragrafo_1.3_rev03112021.xlsx]grafici consumi finali'!$B$2:$L$2</c:f>
              <c:numCache>
                <c:formatCode>#,##0</c:formatCode>
                <c:ptCount val="11"/>
                <c:pt idx="0">
                  <c:v>1165.97326</c:v>
                </c:pt>
                <c:pt idx="1">
                  <c:v>1206.9559900000006</c:v>
                </c:pt>
                <c:pt idx="2">
                  <c:v>1131.4881300000002</c:v>
                </c:pt>
                <c:pt idx="3">
                  <c:v>1049.14688</c:v>
                </c:pt>
                <c:pt idx="4">
                  <c:v>995.97810000000004</c:v>
                </c:pt>
                <c:pt idx="5">
                  <c:v>974.87167999999997</c:v>
                </c:pt>
                <c:pt idx="6">
                  <c:v>992.54397999999992</c:v>
                </c:pt>
                <c:pt idx="7">
                  <c:v>981.00998000000004</c:v>
                </c:pt>
                <c:pt idx="8">
                  <c:v>981.99311000000012</c:v>
                </c:pt>
                <c:pt idx="9">
                  <c:v>975.94715999999937</c:v>
                </c:pt>
                <c:pt idx="10">
                  <c:v>1006.3909200000001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F8-48D0-A290-F0D91896D916}"/>
            </c:ext>
          </c:extLst>
        </c:ser>
        <c:ser>
          <c:idx val="1"/>
          <c:order val="1"/>
          <c:tx>
            <c:strRef>
              <c:f>'[Grafici_paragrafo_1.3_rev03112021.xlsx]grafici consumi finali'!$A$3</c:f>
              <c:strCache>
                <c:ptCount val="1"/>
                <c:pt idx="0">
                  <c:v>Trasporti</c:v>
                </c:pt>
              </c:strCache>
            </c:strRef>
          </c:tx>
          <c:spPr>
            <a:solidFill>
              <a:srgbClr val="C0504D">
                <a:lumMod val="40000"/>
                <a:lumOff val="60000"/>
              </a:srgbClr>
            </a:solidFill>
            <a:ln w="25400">
              <a:noFill/>
            </a:ln>
          </c:spPr>
          <c:cat>
            <c:numRef>
              <c:f>'[Grafici_paragrafo_1.3_rev03112021.xlsx]grafici consumi finali'!$B$1:$L$1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'[Grafici_paragrafo_1.3_rev03112021.xlsx]grafici consumi finali'!$B$3:$L$3</c:f>
              <c:numCache>
                <c:formatCode>#,##0</c:formatCode>
                <c:ptCount val="11"/>
                <c:pt idx="0">
                  <c:v>4581.1882700000024</c:v>
                </c:pt>
                <c:pt idx="1">
                  <c:v>4551.8841400000001</c:v>
                </c:pt>
                <c:pt idx="2">
                  <c:v>4473.7349799999993</c:v>
                </c:pt>
                <c:pt idx="3">
                  <c:v>4264.9763199999998</c:v>
                </c:pt>
                <c:pt idx="4">
                  <c:v>3713.4479900000001</c:v>
                </c:pt>
                <c:pt idx="5">
                  <c:v>4076.7162700000003</c:v>
                </c:pt>
                <c:pt idx="6">
                  <c:v>4087.0569299999997</c:v>
                </c:pt>
                <c:pt idx="7">
                  <c:v>4140.5948700000008</c:v>
                </c:pt>
                <c:pt idx="8">
                  <c:v>3957.8736699999995</c:v>
                </c:pt>
                <c:pt idx="9">
                  <c:v>4055.9139200000013</c:v>
                </c:pt>
                <c:pt idx="10">
                  <c:v>3589.3918000000012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F8-48D0-A290-F0D91896D916}"/>
            </c:ext>
          </c:extLst>
        </c:ser>
        <c:ser>
          <c:idx val="2"/>
          <c:order val="2"/>
          <c:tx>
            <c:strRef>
              <c:f>'[Grafici_paragrafo_1.3_rev03112021.xlsx]grafici consumi finali'!$A$4</c:f>
              <c:strCache>
                <c:ptCount val="1"/>
                <c:pt idx="0">
                  <c:v>Civile</c:v>
                </c:pt>
              </c:strCache>
            </c:strRef>
          </c:tx>
          <c:spPr>
            <a:solidFill>
              <a:srgbClr val="9BBB59">
                <a:lumMod val="40000"/>
                <a:lumOff val="60000"/>
              </a:srgbClr>
            </a:solidFill>
            <a:ln w="25400">
              <a:noFill/>
            </a:ln>
          </c:spPr>
          <c:cat>
            <c:numRef>
              <c:f>'[Grafici_paragrafo_1.3_rev03112021.xlsx]grafici consumi finali'!$B$1:$L$1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'[Grafici_paragrafo_1.3_rev03112021.xlsx]grafici consumi finali'!$B$4:$L$4</c:f>
              <c:numCache>
                <c:formatCode>#,##0</c:formatCode>
                <c:ptCount val="11"/>
                <c:pt idx="0">
                  <c:v>4397.0191900000027</c:v>
                </c:pt>
                <c:pt idx="1">
                  <c:v>4144.9456800000007</c:v>
                </c:pt>
                <c:pt idx="2">
                  <c:v>3916.7529100000002</c:v>
                </c:pt>
                <c:pt idx="3">
                  <c:v>4188.1264900000024</c:v>
                </c:pt>
                <c:pt idx="4">
                  <c:v>3993.6687699999989</c:v>
                </c:pt>
                <c:pt idx="5">
                  <c:v>3519.1372000000001</c:v>
                </c:pt>
                <c:pt idx="6">
                  <c:v>3790.2446099999984</c:v>
                </c:pt>
                <c:pt idx="7">
                  <c:v>3614.1523699999998</c:v>
                </c:pt>
                <c:pt idx="8">
                  <c:v>3869.5819899999997</c:v>
                </c:pt>
                <c:pt idx="9">
                  <c:v>3785.7880899999977</c:v>
                </c:pt>
                <c:pt idx="10">
                  <c:v>3806.0545700000002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F8-48D0-A290-F0D91896D916}"/>
            </c:ext>
          </c:extLst>
        </c:ser>
        <c:ser>
          <c:idx val="3"/>
          <c:order val="3"/>
          <c:tx>
            <c:strRef>
              <c:f>'[Grafici_paragrafo_1.3_rev03112021.xlsx]grafici consumi finali'!$A$5</c:f>
              <c:strCache>
                <c:ptCount val="1"/>
                <c:pt idx="0">
                  <c:v>Agricoltura e pesca</c:v>
                </c:pt>
              </c:strCache>
            </c:strRef>
          </c:tx>
          <c:spPr>
            <a:solidFill>
              <a:srgbClr val="8064A2">
                <a:lumMod val="40000"/>
                <a:lumOff val="60000"/>
              </a:srgbClr>
            </a:solidFill>
            <a:ln w="25400">
              <a:noFill/>
            </a:ln>
          </c:spPr>
          <c:cat>
            <c:numRef>
              <c:f>'[Grafici_paragrafo_1.3_rev03112021.xlsx]grafici consumi finali'!$B$1:$L$1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'[Grafici_paragrafo_1.3_rev03112021.xlsx]grafici consumi finali'!$B$5:$L$5</c:f>
              <c:numCache>
                <c:formatCode>#,##0</c:formatCode>
                <c:ptCount val="11"/>
                <c:pt idx="0">
                  <c:v>256.61783000000008</c:v>
                </c:pt>
                <c:pt idx="1">
                  <c:v>319.25241000000005</c:v>
                </c:pt>
                <c:pt idx="2">
                  <c:v>339.72713999999962</c:v>
                </c:pt>
                <c:pt idx="3">
                  <c:v>270.48203999999964</c:v>
                </c:pt>
                <c:pt idx="4">
                  <c:v>215.32015000000004</c:v>
                </c:pt>
                <c:pt idx="5">
                  <c:v>211.98750000000001</c:v>
                </c:pt>
                <c:pt idx="6">
                  <c:v>250.12035</c:v>
                </c:pt>
                <c:pt idx="7">
                  <c:v>325.28744</c:v>
                </c:pt>
                <c:pt idx="8">
                  <c:v>229.73702000000003</c:v>
                </c:pt>
                <c:pt idx="9">
                  <c:v>268.07149999999984</c:v>
                </c:pt>
                <c:pt idx="10">
                  <c:v>222.95958000000002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F8-48D0-A290-F0D91896D916}"/>
            </c:ext>
          </c:extLst>
        </c:ser>
        <c:ser>
          <c:idx val="4"/>
          <c:order val="4"/>
          <c:tx>
            <c:strRef>
              <c:f>'[Grafici_paragrafo_1.3_rev03112021.xlsx]grafici consumi finali'!$A$6</c:f>
              <c:strCache>
                <c:ptCount val="1"/>
                <c:pt idx="0">
                  <c:v>Altri settori n.c.a.</c:v>
                </c:pt>
              </c:strCache>
            </c:strRef>
          </c:tx>
          <c:spPr>
            <a:solidFill>
              <a:srgbClr val="EEECE1">
                <a:lumMod val="75000"/>
              </a:srgbClr>
            </a:solidFill>
            <a:ln w="25400">
              <a:noFill/>
            </a:ln>
          </c:spPr>
          <c:cat>
            <c:numRef>
              <c:f>'[Grafici_paragrafo_1.3_rev03112021.xlsx]grafici consumi finali'!$B$1:$L$1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'[Grafici_paragrafo_1.3_rev03112021.xlsx]grafici consumi finali'!$B$6:$L$6</c:f>
              <c:numCache>
                <c:formatCode>#,##0</c:formatCode>
                <c:ptCount val="11"/>
                <c:pt idx="0">
                  <c:v>23.54200999999998</c:v>
                </c:pt>
                <c:pt idx="1">
                  <c:v>20.52815</c:v>
                </c:pt>
                <c:pt idx="2">
                  <c:v>20.881</c:v>
                </c:pt>
                <c:pt idx="3">
                  <c:v>23.176190000000005</c:v>
                </c:pt>
                <c:pt idx="4">
                  <c:v>18.91778</c:v>
                </c:pt>
                <c:pt idx="5">
                  <c:v>19.177610000000001</c:v>
                </c:pt>
                <c:pt idx="6">
                  <c:v>38.064689999999999</c:v>
                </c:pt>
                <c:pt idx="7">
                  <c:v>27.077069999999999</c:v>
                </c:pt>
                <c:pt idx="8">
                  <c:v>18.404579999999989</c:v>
                </c:pt>
                <c:pt idx="9">
                  <c:v>20.945609999999981</c:v>
                </c:pt>
                <c:pt idx="10">
                  <c:v>15.96884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F8-48D0-A290-F0D91896D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033664"/>
        <c:axId val="290035200"/>
      </c:areaChart>
      <c:catAx>
        <c:axId val="290033664"/>
        <c:scaling>
          <c:orientation val="minMax"/>
        </c:scaling>
        <c:delete val="0"/>
        <c:axPos val="b"/>
        <c:numFmt formatCode="General" sourceLinked="1"/>
        <c:majorTickMark val="out"/>
        <c:minorTickMark val="cross"/>
        <c:tickLblPos val="nextTo"/>
        <c:txPr>
          <a:bodyPr/>
          <a:lstStyle/>
          <a:p>
            <a:pPr>
              <a:defRPr sz="1000" b="1">
                <a:latin typeface="Gills Sans MT"/>
              </a:defRPr>
            </a:pPr>
            <a:endParaRPr lang="it-IT"/>
          </a:p>
        </c:txPr>
        <c:crossAx val="290035200"/>
        <c:crosses val="autoZero"/>
        <c:auto val="1"/>
        <c:lblAlgn val="ctr"/>
        <c:lblOffset val="100"/>
        <c:noMultiLvlLbl val="1"/>
      </c:catAx>
      <c:valAx>
        <c:axId val="290035200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576A9"/>
              </a:solidFill>
              <a:prstDash val="solid"/>
            </a:ln>
          </c:spPr>
        </c:majorGridlines>
        <c:numFmt formatCode="#,##0" sourceLinked="0"/>
        <c:majorTickMark val="out"/>
        <c:minorTickMark val="cross"/>
        <c:tickLblPos val="nextTo"/>
        <c:txPr>
          <a:bodyPr/>
          <a:lstStyle/>
          <a:p>
            <a:pPr>
              <a:defRPr sz="1100" b="1">
                <a:latin typeface="Gills Sans MT"/>
              </a:defRPr>
            </a:pPr>
            <a:endParaRPr lang="it-IT"/>
          </a:p>
        </c:txPr>
        <c:crossAx val="290033664"/>
        <c:crosses val="autoZero"/>
        <c:crossBetween val="midCat"/>
      </c:valAx>
      <c:spPr>
        <a:ln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2297594050743672"/>
          <c:y val="0.17962306794983962"/>
          <c:w val="0.17702405949256353"/>
          <c:h val="0.76739387793130664"/>
        </c:manualLayout>
      </c:layout>
      <c:overlay val="1"/>
      <c:txPr>
        <a:bodyPr/>
        <a:lstStyle/>
        <a:p>
          <a:pPr>
            <a:defRPr sz="1400" b="1">
              <a:solidFill>
                <a:srgbClr val="0576A9"/>
              </a:solidFill>
              <a:latin typeface="+mn-lt"/>
            </a:defRPr>
          </a:pPr>
          <a:endParaRPr lang="it-IT"/>
        </a:p>
      </c:txPr>
    </c:legend>
    <c:plotVisOnly val="1"/>
    <c:dispBlanksAs val="gap"/>
    <c:showDLblsOverMax val="1"/>
  </c:chart>
  <c:spPr>
    <a:ln>
      <a:noFill/>
    </a:ln>
  </c:spPr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 rtl="0">
              <a:defRPr/>
            </a:pPr>
            <a:r>
              <a:rPr lang="it-IT" dirty="0"/>
              <a:t>TWh</a:t>
            </a:r>
          </a:p>
        </c:rich>
      </c:tx>
      <c:layout>
        <c:manualLayout>
          <c:xMode val="edge"/>
          <c:yMode val="edge"/>
          <c:x val="1.1750813397032995E-3"/>
          <c:y val="3.3615913809545372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'[20210607_trial_BER_Eurostat_solo_off_shore v8.xlsx]GENER 2011-2019'!$C$25</c:f>
              <c:strCache>
                <c:ptCount val="1"/>
                <c:pt idx="0">
                  <c:v>Fossili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'[20210607_trial_BER_Eurostat_solo_off_shore v8.xlsx]GENER 2011-2019'!$D$24:$L$24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'[20210607_trial_BER_Eurostat_solo_off_shore v8.xlsx]GENER 2011-2019'!$W$28:$AE$28</c:f>
              <c:numCache>
                <c:formatCode>#,##0.0</c:formatCode>
                <c:ptCount val="9"/>
                <c:pt idx="0">
                  <c:v>17.493599999999997</c:v>
                </c:pt>
                <c:pt idx="1">
                  <c:v>18.487400000000001</c:v>
                </c:pt>
                <c:pt idx="2">
                  <c:v>16.013999999999999</c:v>
                </c:pt>
                <c:pt idx="3">
                  <c:v>16.575800000000001</c:v>
                </c:pt>
                <c:pt idx="4">
                  <c:v>16.006899999999998</c:v>
                </c:pt>
                <c:pt idx="5">
                  <c:v>17.4968</c:v>
                </c:pt>
                <c:pt idx="6">
                  <c:v>17.947199999999999</c:v>
                </c:pt>
                <c:pt idx="7">
                  <c:v>15.2121</c:v>
                </c:pt>
                <c:pt idx="8">
                  <c:v>11.0678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DE-45F5-86F0-4AF9ED4C8938}"/>
            </c:ext>
          </c:extLst>
        </c:ser>
        <c:ser>
          <c:idx val="1"/>
          <c:order val="1"/>
          <c:tx>
            <c:strRef>
              <c:f>'[20210607_trial_BER_Eurostat_solo_off_shore v8.xlsx]GENER 2011-2019'!$B$75</c:f>
              <c:strCache>
                <c:ptCount val="1"/>
                <c:pt idx="0">
                  <c:v>FER-E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'[20210607_trial_BER_Eurostat_solo_off_shore v8.xlsx]GENER 2011-2019'!$D$24:$L$24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'[20210607_trial_BER_Eurostat_solo_off_shore v8.xlsx]GENER 2011-2019'!$W$29:$AE$29</c:f>
              <c:numCache>
                <c:formatCode>#,##0.0</c:formatCode>
                <c:ptCount val="9"/>
                <c:pt idx="0">
                  <c:v>2.3254999999999999</c:v>
                </c:pt>
                <c:pt idx="1">
                  <c:v>2.7361</c:v>
                </c:pt>
                <c:pt idx="2">
                  <c:v>3.7360000000000002</c:v>
                </c:pt>
                <c:pt idx="3">
                  <c:v>3.6804999999999999</c:v>
                </c:pt>
                <c:pt idx="4">
                  <c:v>3.4601999999999999</c:v>
                </c:pt>
                <c:pt idx="5">
                  <c:v>3.2389000000000001</c:v>
                </c:pt>
                <c:pt idx="6">
                  <c:v>3.2389000000000001</c:v>
                </c:pt>
                <c:pt idx="7">
                  <c:v>3.7645000000000004</c:v>
                </c:pt>
                <c:pt idx="8">
                  <c:v>3.6105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DE-45F5-86F0-4AF9ED4C8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2"/>
        <c:overlap val="100"/>
        <c:axId val="376458184"/>
        <c:axId val="376461712"/>
      </c:barChart>
      <c:scatterChart>
        <c:scatterStyle val="lineMarker"/>
        <c:varyColors val="0"/>
        <c:ser>
          <c:idx val="2"/>
          <c:order val="2"/>
          <c:spPr>
            <a:ln w="28575">
              <a:noFill/>
            </a:ln>
          </c:spPr>
          <c:marker>
            <c:spPr>
              <a:noFill/>
              <a:ln>
                <a:noFill/>
              </a:ln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yVal>
            <c:numRef>
              <c:f>'[20210607_trial_BER_Eurostat_solo_off_shore v8.xlsx]GENER 2011-2019'!$W$30:$AE$30</c:f>
              <c:numCache>
                <c:formatCode>#,##0.0</c:formatCode>
                <c:ptCount val="9"/>
                <c:pt idx="0">
                  <c:v>19.819099999999999</c:v>
                </c:pt>
                <c:pt idx="1">
                  <c:v>21.223500000000001</c:v>
                </c:pt>
                <c:pt idx="2">
                  <c:v>19.75</c:v>
                </c:pt>
                <c:pt idx="3">
                  <c:v>20.2563</c:v>
                </c:pt>
                <c:pt idx="4">
                  <c:v>19.467099999999999</c:v>
                </c:pt>
                <c:pt idx="5">
                  <c:v>20.735700000000001</c:v>
                </c:pt>
                <c:pt idx="6">
                  <c:v>21.1861</c:v>
                </c:pt>
                <c:pt idx="7">
                  <c:v>18.976600000000001</c:v>
                </c:pt>
                <c:pt idx="8">
                  <c:v>14.6783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3DE-45F5-86F0-4AF9ED4C8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458184"/>
        <c:axId val="376461712"/>
      </c:scatterChart>
      <c:catAx>
        <c:axId val="376458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76461712"/>
        <c:crosses val="autoZero"/>
        <c:auto val="1"/>
        <c:lblAlgn val="ctr"/>
        <c:lblOffset val="100"/>
        <c:noMultiLvlLbl val="0"/>
      </c:catAx>
      <c:valAx>
        <c:axId val="3764617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bevel/>
          </a:ln>
        </c:spPr>
        <c:crossAx val="3764581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4302200927940264"/>
          <c:y val="7.512779262777336E-2"/>
          <c:w val="0.24277919780126581"/>
          <c:h val="8.3558713449367869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it-IT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000">
                <a:solidFill>
                  <a:srgbClr val="00B050"/>
                </a:solidFill>
              </a:defRPr>
            </a:pPr>
            <a:r>
              <a:rPr lang="it-IT" sz="1000" dirty="0" err="1">
                <a:solidFill>
                  <a:srgbClr val="00B050"/>
                </a:solidFill>
              </a:rPr>
              <a:t>ktep</a:t>
            </a:r>
            <a:endParaRPr lang="it-IT" sz="1000" dirty="0">
              <a:solidFill>
                <a:srgbClr val="00B050"/>
              </a:solidFill>
            </a:endParaRPr>
          </a:p>
        </c:rich>
      </c:tx>
      <c:layout>
        <c:manualLayout>
          <c:xMode val="edge"/>
          <c:yMode val="edge"/>
          <c:x val="1.8449424788846435E-2"/>
          <c:y val="1.3684163936796659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Consumi_Obiettivo!$A$142</c:f>
              <c:strCache>
                <c:ptCount val="1"/>
                <c:pt idx="0">
                  <c:v>Consumo finale anno 2050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3F1-4134-B0DF-0177AD34F6C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3F1-4134-B0DF-0177AD34F6C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73F1-4134-B0DF-0177AD34F6C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73F1-4134-B0DF-0177AD34F6C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73F1-4134-B0DF-0177AD34F6C1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73F1-4134-B0DF-0177AD34F6C1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73F1-4134-B0DF-0177AD34F6C1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73F1-4134-B0DF-0177AD34F6C1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73F1-4134-B0DF-0177AD34F6C1}"/>
              </c:ext>
            </c:extLst>
          </c:dPt>
          <c:dLbls>
            <c:dLbl>
              <c:idx val="0"/>
              <c:layout>
                <c:manualLayout>
                  <c:x val="3.894326241134752E-3"/>
                  <c:y val="-0.3559377314814815"/>
                </c:manualLayout>
              </c:layout>
              <c:spPr/>
              <c:txPr>
                <a:bodyPr/>
                <a:lstStyle/>
                <a:p>
                  <a:pPr>
                    <a:defRPr sz="1000" b="1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F1-4134-B0DF-0177AD34F6C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F1-4134-B0DF-0177AD34F6C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F1-4134-B0DF-0177AD34F6C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F1-4134-B0DF-0177AD34F6C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F1-4134-B0DF-0177AD34F6C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3F1-4134-B0DF-0177AD34F6C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3F1-4134-B0DF-0177AD34F6C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3F1-4134-B0DF-0177AD34F6C1}"/>
                </c:ext>
              </c:extLst>
            </c:dLbl>
            <c:dLbl>
              <c:idx val="8"/>
              <c:layout>
                <c:manualLayout>
                  <c:x val="-1.745813766190811E-3"/>
                  <c:y val="-0.108967884147828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3F1-4134-B0DF-0177AD34F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Consumi_Obiettivo!$B$141:$J$141</c:f>
              <c:strCache>
                <c:ptCount val="9"/>
                <c:pt idx="0">
                  <c:v>Consumo Finale anno 2019</c:v>
                </c:pt>
                <c:pt idx="1">
                  <c:v>Edifici residenziale</c:v>
                </c:pt>
                <c:pt idx="2">
                  <c:v>Edifici 
non residenziale</c:v>
                </c:pt>
                <c:pt idx="3">
                  <c:v>Illuminazione 
Pubblica </c:v>
                </c:pt>
                <c:pt idx="4">
                  <c:v>Ospedali</c:v>
                </c:pt>
                <c:pt idx="5">
                  <c:v>Attività produttive</c:v>
                </c:pt>
                <c:pt idx="6">
                  <c:v>PRTML, PUMS, Trans. Digitale, TPL e Sharing Mobility</c:v>
                </c:pt>
                <c:pt idx="7">
                  <c:v>Trasporti Mobilità Sostenibile</c:v>
                </c:pt>
                <c:pt idx="8">
                  <c:v>CF anno 2050</c:v>
                </c:pt>
              </c:strCache>
            </c:strRef>
          </c:cat>
          <c:val>
            <c:numRef>
              <c:f>Consumi_Obiettivo!$B$142:$J$142</c:f>
              <c:numCache>
                <c:formatCode>#,##0</c:formatCode>
                <c:ptCount val="9"/>
                <c:pt idx="0">
                  <c:v>8640.5498300000017</c:v>
                </c:pt>
                <c:pt idx="1">
                  <c:v>7051.5498300000017</c:v>
                </c:pt>
                <c:pt idx="2">
                  <c:v>6521.5498300000017</c:v>
                </c:pt>
                <c:pt idx="3">
                  <c:v>6501.1586004213259</c:v>
                </c:pt>
                <c:pt idx="4">
                  <c:v>6469.1426750089886</c:v>
                </c:pt>
                <c:pt idx="5">
                  <c:v>6264.4489814275339</c:v>
                </c:pt>
                <c:pt idx="6">
                  <c:v>5354.6216725436161</c:v>
                </c:pt>
                <c:pt idx="7">
                  <c:v>3654.6216725436161</c:v>
                </c:pt>
                <c:pt idx="8">
                  <c:v>3654.6216725436161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3F1-4134-B0DF-0177AD34F6C1}"/>
            </c:ext>
          </c:extLst>
        </c:ser>
        <c:ser>
          <c:idx val="1"/>
          <c:order val="1"/>
          <c:tx>
            <c:strRef>
              <c:f>Consumi_Obiettivo!$A$171</c:f>
              <c:strCache>
                <c:ptCount val="1"/>
              </c:strCache>
            </c:strRef>
          </c:tx>
          <c:spPr>
            <a:solidFill>
              <a:schemeClr val="bg1"/>
            </a:solidFill>
            <a:ln>
              <a:solidFill>
                <a:srgbClr val="92D050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73F1-4134-B0DF-0177AD34F6C1}"/>
              </c:ext>
            </c:extLst>
          </c:dPt>
          <c:dLbls>
            <c:dLbl>
              <c:idx val="5"/>
              <c:numFmt formatCode="#,##0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000"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73F1-4134-B0DF-0177AD34F6C1}"/>
                </c:ext>
              </c:extLst>
            </c:dLbl>
            <c:spPr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Consumi_Obiettivo!$B$141:$J$141</c:f>
              <c:strCache>
                <c:ptCount val="9"/>
                <c:pt idx="0">
                  <c:v>Consumo Finale anno 2019</c:v>
                </c:pt>
                <c:pt idx="1">
                  <c:v>Edifici residenziale</c:v>
                </c:pt>
                <c:pt idx="2">
                  <c:v>Edifici 
non residenziale</c:v>
                </c:pt>
                <c:pt idx="3">
                  <c:v>Illuminazione 
Pubblica </c:v>
                </c:pt>
                <c:pt idx="4">
                  <c:v>Ospedali</c:v>
                </c:pt>
                <c:pt idx="5">
                  <c:v>Attività produttive</c:v>
                </c:pt>
                <c:pt idx="6">
                  <c:v>PRTML, PUMS, Trans. Digitale, TPL e Sharing Mobility</c:v>
                </c:pt>
                <c:pt idx="7">
                  <c:v>Trasporti Mobilità Sostenibile</c:v>
                </c:pt>
                <c:pt idx="8">
                  <c:v>CF anno 2050</c:v>
                </c:pt>
              </c:strCache>
            </c:strRef>
          </c:cat>
          <c:val>
            <c:numRef>
              <c:f>Consumi_Obiettivo!$B$143:$J$143</c:f>
              <c:numCache>
                <c:formatCode>#,##0</c:formatCode>
                <c:ptCount val="9"/>
                <c:pt idx="1">
                  <c:v>1589</c:v>
                </c:pt>
                <c:pt idx="2">
                  <c:v>530</c:v>
                </c:pt>
                <c:pt idx="3">
                  <c:v>20.391229578675837</c:v>
                </c:pt>
                <c:pt idx="4" formatCode="0">
                  <c:v>32.015925412337666</c:v>
                </c:pt>
                <c:pt idx="5" formatCode="General">
                  <c:v>204.69369358145502</c:v>
                </c:pt>
                <c:pt idx="6">
                  <c:v>909.82730888391779</c:v>
                </c:pt>
                <c:pt idx="7">
                  <c:v>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3F1-4134-B0DF-0177AD34F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4000488"/>
        <c:axId val="554001272"/>
      </c:barChart>
      <c:catAx>
        <c:axId val="554000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554001272"/>
        <c:crosses val="autoZero"/>
        <c:auto val="1"/>
        <c:lblAlgn val="ctr"/>
        <c:lblOffset val="100"/>
        <c:noMultiLvlLbl val="0"/>
      </c:catAx>
      <c:valAx>
        <c:axId val="554001272"/>
        <c:scaling>
          <c:orientation val="minMax"/>
          <c:max val="9000"/>
          <c:min val="3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554000488"/>
        <c:crosses val="autoZero"/>
        <c:crossBetween val="between"/>
        <c:majorUnit val="1000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Gill Sans MT" panose="020B0502020104020203" pitchFamily="34" charset="0"/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949616355006"/>
          <c:y val="5.8734209333183587E-2"/>
          <c:w val="0.83497407441360671"/>
          <c:h val="0.827534513811764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'GENER 2011-2019'!$C$28</c:f>
              <c:strCache>
                <c:ptCount val="1"/>
                <c:pt idx="0">
                  <c:v>Eolico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'Scenari_FER + CO2'!$C$89:$F$89</c:f>
              <c:numCache>
                <c:formatCode>General</c:formatCode>
                <c:ptCount val="4"/>
                <c:pt idx="0">
                  <c:v>2019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  <c:extLst/>
            </c:numRef>
          </c:cat>
          <c:val>
            <c:numRef>
              <c:f>'Scenari_FER + CO2'!$C$91:$F$91</c:f>
              <c:numCache>
                <c:formatCode>_-* #,##0_-;\-* #,##0_-;_-* "-"??_-;_-@_-</c:formatCode>
                <c:ptCount val="4"/>
                <c:pt idx="0">
                  <c:v>147.4</c:v>
                </c:pt>
                <c:pt idx="1">
                  <c:v>739.91472650771391</c:v>
                </c:pt>
                <c:pt idx="2">
                  <c:v>2235.7562412342218</c:v>
                </c:pt>
                <c:pt idx="3">
                  <c:v>3734.6987377279102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13E-4DF6-ACE3-D0F756687C4B}"/>
            </c:ext>
          </c:extLst>
        </c:ser>
        <c:ser>
          <c:idx val="1"/>
          <c:order val="1"/>
          <c:tx>
            <c:strRef>
              <c:f>'GENER 2011-2019'!$C$29</c:f>
              <c:strCache>
                <c:ptCount val="1"/>
                <c:pt idx="0">
                  <c:v>Fotovoltaico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'Scenari_FER + CO2'!$C$89:$F$89</c:f>
              <c:numCache>
                <c:formatCode>General</c:formatCode>
                <c:ptCount val="4"/>
                <c:pt idx="0">
                  <c:v>2019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  <c:extLst/>
            </c:numRef>
          </c:cat>
          <c:val>
            <c:numRef>
              <c:f>'Scenari_FER + CO2'!$C$90:$F$90</c:f>
              <c:numCache>
                <c:formatCode>_-* #,##0_-;\-* #,##0_-;_-* "-"??_-;_-@_-</c:formatCode>
                <c:ptCount val="4"/>
                <c:pt idx="0">
                  <c:v>1692.3</c:v>
                </c:pt>
                <c:pt idx="1">
                  <c:v>9139.1848168224697</c:v>
                </c:pt>
                <c:pt idx="2">
                  <c:v>16586.786183140757</c:v>
                </c:pt>
                <c:pt idx="3">
                  <c:v>24033.883415457785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13E-4DF6-ACE3-D0F756687C4B}"/>
            </c:ext>
          </c:extLst>
        </c:ser>
        <c:ser>
          <c:idx val="2"/>
          <c:order val="2"/>
          <c:tx>
            <c:strRef>
              <c:f>'GENER 2011-2019'!$C$30</c:f>
              <c:strCache>
                <c:ptCount val="1"/>
                <c:pt idx="0">
                  <c:v>Bioenergie (civile e industria)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'Scenari_FER + CO2'!$C$89:$F$89</c:f>
              <c:numCache>
                <c:formatCode>General</c:formatCode>
                <c:ptCount val="4"/>
                <c:pt idx="0">
                  <c:v>2019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  <c:extLst/>
            </c:numRef>
          </c:cat>
          <c:val>
            <c:numRef>
              <c:f>'Scenari_FER + CO2'!$C$95:$F$95</c:f>
              <c:numCache>
                <c:formatCode>_-* #,##0_-;\-* #,##0_-;_-* "-"??_-;_-@_-</c:formatCode>
                <c:ptCount val="4"/>
                <c:pt idx="0">
                  <c:v>722.6</c:v>
                </c:pt>
                <c:pt idx="1">
                  <c:v>841.79999999999973</c:v>
                </c:pt>
                <c:pt idx="2">
                  <c:v>1106.3199999999997</c:v>
                </c:pt>
                <c:pt idx="3">
                  <c:v>1122.0905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13E-4DF6-ACE3-D0F756687C4B}"/>
            </c:ext>
          </c:extLst>
        </c:ser>
        <c:ser>
          <c:idx val="3"/>
          <c:order val="3"/>
          <c:tx>
            <c:strRef>
              <c:f>'GENER 2011-2019'!$C$31</c:f>
              <c:strCache>
                <c:ptCount val="1"/>
                <c:pt idx="0">
                  <c:v>Idroelettrico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'Scenari_FER + CO2'!$C$89:$F$89</c:f>
              <c:numCache>
                <c:formatCode>General</c:formatCode>
                <c:ptCount val="4"/>
                <c:pt idx="0">
                  <c:v>2019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  <c:extLst/>
            </c:numRef>
          </c:cat>
          <c:val>
            <c:numRef>
              <c:f>'Scenari_FER + CO2'!$C$93:$F$93</c:f>
              <c:numCache>
                <c:formatCode>_-* #,##0_-;\-* #,##0_-;_-* "-"??_-;_-@_-</c:formatCode>
                <c:ptCount val="4"/>
                <c:pt idx="0">
                  <c:v>1048.2</c:v>
                </c:pt>
                <c:pt idx="1">
                  <c:v>1120.9999999999995</c:v>
                </c:pt>
                <c:pt idx="2">
                  <c:v>1164.0000000000009</c:v>
                </c:pt>
                <c:pt idx="3">
                  <c:v>1212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13E-4DF6-ACE3-D0F756687C4B}"/>
            </c:ext>
          </c:extLst>
        </c:ser>
        <c:ser>
          <c:idx val="6"/>
          <c:order val="4"/>
          <c:tx>
            <c:strRef>
              <c:f>Gentilini!$AN$14</c:f>
              <c:strCache>
                <c:ptCount val="1"/>
                <c:pt idx="0">
                  <c:v>moto ondoso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3E-4DF6-ACE3-D0F756687C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3E-4DF6-ACE3-D0F756687C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'Scenari_FER + CO2'!$C$89:$F$89</c:f>
              <c:numCache>
                <c:formatCode>General</c:formatCode>
                <c:ptCount val="4"/>
                <c:pt idx="0">
                  <c:v>2019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  <c:extLst/>
            </c:numRef>
          </c:cat>
          <c:val>
            <c:numRef>
              <c:f>'Scenari_FER + CO2'!$C$94:$F$94</c:f>
              <c:numCache>
                <c:formatCode>_-* #,##0_-;\-* #,##0_-;_-* "-"??_-;_-@_-</c:formatCode>
                <c:ptCount val="4"/>
                <c:pt idx="0">
                  <c:v>0</c:v>
                </c:pt>
                <c:pt idx="1">
                  <c:v>26.79</c:v>
                </c:pt>
                <c:pt idx="2">
                  <c:v>135.54173333333333</c:v>
                </c:pt>
                <c:pt idx="3">
                  <c:v>338.85433333333339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E13E-4DF6-ACE3-D0F756687C4B}"/>
            </c:ext>
          </c:extLst>
        </c:ser>
        <c:ser>
          <c:idx val="7"/>
          <c:order val="6"/>
          <c:tx>
            <c:strRef>
              <c:f>'Scenari_FER + CO2'!$A$92</c:f>
              <c:strCache>
                <c:ptCount val="1"/>
                <c:pt idx="0">
                  <c:v>Geotermia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3E-4DF6-ACE3-D0F756687C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3E-4DF6-ACE3-D0F756687C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2019</c:v>
              </c:pt>
              <c:pt idx="1">
                <c:v>2030</c:v>
              </c:pt>
              <c:pt idx="2">
                <c:v>2040</c:v>
              </c:pt>
              <c:pt idx="3">
                <c:v>2050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'Scenari_FER + CO2'!$C$92:$F$92</c:f>
              <c:numCache>
                <c:formatCode>_-* #,##0_-;\-* #,##0_-;_-* "-"??_-;_-@_-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1053.6749909456032</c:v>
                </c:pt>
                <c:pt idx="3">
                  <c:v>1108.4862500000002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E13E-4DF6-ACE3-D0F756687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overlap val="100"/>
        <c:axId val="550708936"/>
        <c:axId val="550709328"/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702664"/>
        <c:axId val="550700312"/>
        <c:extLst>
          <c:ext xmlns:c15="http://schemas.microsoft.com/office/drawing/2012/chart" uri="{02D57815-91ED-43cb-92C2-25804820EDAC}">
            <c15:filteredLineSeries>
              <c15:ser>
                <c:idx val="4"/>
                <c:order val="5"/>
                <c:tx>
                  <c:strRef>
                    <c:extLst>
                      <c:ext uri="{02D57815-91ED-43cb-92C2-25804820EDAC}">
                        <c15:formulaRef>
                          <c15:sqref>'Scenari_FER + CO2'!$A$122</c15:sqref>
                        </c15:formulaRef>
                      </c:ext>
                    </c:extLst>
                    <c:strCache>
                      <c:ptCount val="1"/>
                      <c:pt idx="0">
                        <c:v>% FER su produzione elettrica regionale (asse dx)</c:v>
                      </c:pt>
                    </c:strCache>
                  </c:strRef>
                </c:tx>
                <c:spPr>
                  <a:ln>
                    <a:solidFill>
                      <a:srgbClr val="FF0000"/>
                    </a:solidFill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'GENER 2011-2019'!$E$27:$O$27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('Scenari_FER + CO2'!$C$122:$D$122,'Scenari_FER + CO2'!$F$122)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0.25075898093298066</c:v>
                      </c:pt>
                      <c:pt idx="1">
                        <c:v>0.73010385924751831</c:v>
                      </c:pt>
                      <c:pt idx="2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E-E13E-4DF6-ACE3-D0F756687C4B}"/>
                  </c:ext>
                </c:extLst>
              </c15:ser>
            </c15:filteredLineSeries>
          </c:ext>
        </c:extLst>
      </c:lineChart>
      <c:catAx>
        <c:axId val="550708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0709328"/>
        <c:crosses val="autoZero"/>
        <c:auto val="1"/>
        <c:lblAlgn val="ctr"/>
        <c:lblOffset val="100"/>
        <c:noMultiLvlLbl val="0"/>
      </c:catAx>
      <c:valAx>
        <c:axId val="5507093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lang="en-US" sz="1000" b="1" kern="1200">
                <a:solidFill>
                  <a:srgbClr val="008A39"/>
                </a:solidFill>
                <a:latin typeface="Gills Sans MT"/>
                <a:ea typeface="+mn-ea"/>
                <a:cs typeface="+mn-cs"/>
              </a:defRPr>
            </a:pPr>
            <a:endParaRPr lang="it-IT"/>
          </a:p>
        </c:txPr>
        <c:crossAx val="550708936"/>
        <c:crosses val="autoZero"/>
        <c:crossBetween val="between"/>
      </c:valAx>
      <c:valAx>
        <c:axId val="550700312"/>
        <c:scaling>
          <c:orientation val="minMax"/>
          <c:max val="1.1000000000000001"/>
          <c:min val="0.1"/>
        </c:scaling>
        <c:delete val="1"/>
        <c:axPos val="r"/>
        <c:numFmt formatCode="0%" sourceLinked="1"/>
        <c:majorTickMark val="out"/>
        <c:minorTickMark val="none"/>
        <c:tickLblPos val="nextTo"/>
        <c:crossAx val="550702664"/>
        <c:crosses val="max"/>
        <c:crossBetween val="between"/>
      </c:valAx>
      <c:catAx>
        <c:axId val="550702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50700312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r"/>
      <c:layout>
        <c:manualLayout>
          <c:xMode val="edge"/>
          <c:yMode val="edge"/>
          <c:x val="9.5386286700554143E-2"/>
          <c:y val="5.0645977097553765E-2"/>
          <c:w val="0.31462777377791046"/>
          <c:h val="0.2865216604991514"/>
        </c:manualLayout>
      </c:layout>
      <c:overlay val="1"/>
      <c:txPr>
        <a:bodyPr/>
        <a:lstStyle/>
        <a:p>
          <a:pPr>
            <a:defRPr sz="1000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Gill Sans MT" panose="020B0502020104020203" pitchFamily="34" charset="0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'Scenari_FER + CO2'!$AK$4</c:f>
              <c:strCache>
                <c:ptCount val="1"/>
                <c:pt idx="0">
                  <c:v>generazione fossile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('Scenari_FER + CO2'!$AL$3,'Scenari_FER + CO2'!$AN$3:$AQ$3)</c:f>
              <c:strCache>
                <c:ptCount val="5"/>
                <c:pt idx="0">
                  <c:v>1990 storico</c:v>
                </c:pt>
                <c:pt idx="1">
                  <c:v>2019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strCache>
              <c:extLst/>
            </c:strRef>
          </c:cat>
          <c:val>
            <c:numRef>
              <c:f>('Scenari_FER + CO2'!$AL$4,'Scenari_FER + CO2'!$AN$4:$AQ$4)</c:f>
              <c:numCache>
                <c:formatCode>#,##0</c:formatCode>
                <c:ptCount val="5"/>
                <c:pt idx="0" formatCode="_-* #,##0_-;\-* #,##0_-;_-* &quot;-&quot;??_-;_-@_-">
                  <c:v>16180.351963681698</c:v>
                </c:pt>
                <c:pt idx="1">
                  <c:v>7155.7402826412854</c:v>
                </c:pt>
                <c:pt idx="2">
                  <c:v>2308.5048795058424</c:v>
                </c:pt>
                <c:pt idx="3">
                  <c:v>1309.9690879688624</c:v>
                </c:pt>
                <c:pt idx="4">
                  <c:v>574.26320824108916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17A-486B-ABDF-ED2387662B78}"/>
            </c:ext>
          </c:extLst>
        </c:ser>
        <c:ser>
          <c:idx val="1"/>
          <c:order val="1"/>
          <c:tx>
            <c:strRef>
              <c:f>'Scenari_FER + CO2'!$AK$5</c:f>
              <c:strCache>
                <c:ptCount val="1"/>
                <c:pt idx="0">
                  <c:v>Civile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5.608182811385804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7A-486B-ABDF-ED2387662B78}"/>
                </c:ext>
              </c:extLst>
            </c:dLbl>
            <c:dLbl>
              <c:idx val="4"/>
              <c:layout>
                <c:manualLayout>
                  <c:x val="4.5696304389069367E-2"/>
                  <c:y val="-1.307704520444345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7A-486B-ABDF-ED2387662B7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('Scenari_FER + CO2'!$AL$3,'Scenari_FER + CO2'!$AN$3:$AQ$3)</c:f>
              <c:strCache>
                <c:ptCount val="5"/>
                <c:pt idx="0">
                  <c:v>1990 storico</c:v>
                </c:pt>
                <c:pt idx="1">
                  <c:v>2019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strCache>
              <c:extLst/>
            </c:strRef>
          </c:cat>
          <c:val>
            <c:numRef>
              <c:f>('Scenari_FER + CO2'!$AL$5,'Scenari_FER + CO2'!$AN$5:$AQ$5)</c:f>
              <c:numCache>
                <c:formatCode>#,##0</c:formatCode>
                <c:ptCount val="5"/>
                <c:pt idx="0" formatCode="0">
                  <c:v>4864.6475184316241</c:v>
                </c:pt>
                <c:pt idx="1">
                  <c:v>4669.0612433077695</c:v>
                </c:pt>
                <c:pt idx="2">
                  <c:v>2147.0021865830963</c:v>
                </c:pt>
                <c:pt idx="3">
                  <c:v>995.82569909368385</c:v>
                </c:pt>
                <c:pt idx="4">
                  <c:v>5.0258855031554059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D17A-486B-ABDF-ED2387662B78}"/>
            </c:ext>
          </c:extLst>
        </c:ser>
        <c:ser>
          <c:idx val="4"/>
          <c:order val="3"/>
          <c:tx>
            <c:strRef>
              <c:f>'Scenari_FER + CO2'!$AK$6</c:f>
              <c:strCache>
                <c:ptCount val="1"/>
                <c:pt idx="0">
                  <c:v>Industria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-1.5231925502519978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7A-486B-ABDF-ED2387662B78}"/>
                </c:ext>
              </c:extLst>
            </c:dLbl>
            <c:dLbl>
              <c:idx val="4"/>
              <c:layout>
                <c:manualLayout>
                  <c:x val="0"/>
                  <c:y val="-3.5665080740689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7A-486B-ABDF-ED2387662B7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5"/>
              <c:pt idx="0">
                <c:v>1990 storico</c:v>
              </c:pt>
              <c:pt idx="1">
                <c:v>2019</c:v>
              </c:pt>
              <c:pt idx="2">
                <c:v>2030</c:v>
              </c:pt>
              <c:pt idx="3">
                <c:v>2040</c:v>
              </c:pt>
              <c:pt idx="4">
                <c:v>2050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('Scenari_FER + CO2'!$AL$6,'Scenari_FER + CO2'!$AN$6:$AQ$6)</c:f>
              <c:numCache>
                <c:formatCode>#,##0</c:formatCode>
                <c:ptCount val="5"/>
                <c:pt idx="0" formatCode="0">
                  <c:v>5301.7797779438524</c:v>
                </c:pt>
                <c:pt idx="1">
                  <c:v>1405.2516081793956</c:v>
                </c:pt>
                <c:pt idx="2">
                  <c:v>986.21464481788439</c:v>
                </c:pt>
                <c:pt idx="3">
                  <c:v>774.35448140798746</c:v>
                </c:pt>
                <c:pt idx="4">
                  <c:v>559.94762207467966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D17A-486B-ABDF-ED2387662B78}"/>
            </c:ext>
          </c:extLst>
        </c:ser>
        <c:ser>
          <c:idx val="5"/>
          <c:order val="4"/>
          <c:tx>
            <c:strRef>
              <c:f>'Scenari_FER + CO2'!$AK$7</c:f>
              <c:strCache>
                <c:ptCount val="1"/>
                <c:pt idx="0">
                  <c:v>Trasporti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5"/>
              <c:pt idx="0">
                <c:v>1990 storico</c:v>
              </c:pt>
              <c:pt idx="1">
                <c:v>2019</c:v>
              </c:pt>
              <c:pt idx="2">
                <c:v>2030</c:v>
              </c:pt>
              <c:pt idx="3">
                <c:v>2040</c:v>
              </c:pt>
              <c:pt idx="4">
                <c:v>2050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('Scenari_FER + CO2'!$AL$7,'Scenari_FER + CO2'!$AN$7:$AQ$7)</c:f>
              <c:numCache>
                <c:formatCode>#,##0</c:formatCode>
                <c:ptCount val="5"/>
                <c:pt idx="0" formatCode="0">
                  <c:v>8728.7755564428207</c:v>
                </c:pt>
                <c:pt idx="1">
                  <c:v>10176.52584024598</c:v>
                </c:pt>
                <c:pt idx="2">
                  <c:v>5601.1397149222066</c:v>
                </c:pt>
                <c:pt idx="3">
                  <c:v>1947.9463008242124</c:v>
                </c:pt>
                <c:pt idx="4">
                  <c:v>451.57352608030141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D17A-486B-ABDF-ED2387662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1895872"/>
        <c:axId val="551896264"/>
      </c:barChart>
      <c:lineChart>
        <c:grouping val="stacked"/>
        <c:varyColors val="0"/>
        <c:ser>
          <c:idx val="3"/>
          <c:order val="2"/>
          <c:tx>
            <c:strRef>
              <c:f>'Scenari_FER + CO2'!$AK$8</c:f>
              <c:strCache>
                <c:ptCount val="1"/>
                <c:pt idx="0">
                  <c:v>TOT</c:v>
                </c:pt>
              </c:strCache>
            </c:strRef>
          </c:tx>
          <c:spPr>
            <a:ln w="15875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7846145937068917E-2"/>
                  <c:y val="-3.3851386760581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7A-486B-ABDF-ED2387662B78}"/>
                </c:ext>
              </c:extLst>
            </c:dLbl>
            <c:dLbl>
              <c:idx val="1"/>
              <c:layout>
                <c:manualLayout>
                  <c:x val="-4.7404763929685914E-2"/>
                  <c:y val="-3.3855148099949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7A-486B-ABDF-ED2387662B78}"/>
                </c:ext>
              </c:extLst>
            </c:dLbl>
            <c:dLbl>
              <c:idx val="2"/>
              <c:layout>
                <c:manualLayout>
                  <c:x val="-5.7790287654474443E-2"/>
                  <c:y val="-3.3855148099949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7A-486B-ABDF-ED2387662B78}"/>
                </c:ext>
              </c:extLst>
            </c:dLbl>
            <c:dLbl>
              <c:idx val="3"/>
              <c:layout>
                <c:manualLayout>
                  <c:x val="-5.1558973419601403E-2"/>
                  <c:y val="-3.0288640025881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7A-486B-ABDF-ED2387662B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5"/>
              <c:pt idx="0">
                <c:v>1990 storico</c:v>
              </c:pt>
              <c:pt idx="1">
                <c:v>2019</c:v>
              </c:pt>
              <c:pt idx="2">
                <c:v>2030</c:v>
              </c:pt>
              <c:pt idx="3">
                <c:v>2040</c:v>
              </c:pt>
              <c:pt idx="4">
                <c:v>2050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('Scenari_FER + CO2'!$AL$8,'Scenari_FER + CO2'!$AN$8:$AQ$8)</c:f>
              <c:numCache>
                <c:formatCode>_-* #,##0_-;\-* #,##0_-;_-* "-"??_-;_-@_-</c:formatCode>
                <c:ptCount val="5"/>
                <c:pt idx="0">
                  <c:v>35075.554816499993</c:v>
                </c:pt>
                <c:pt idx="1">
                  <c:v>23406.578974374432</c:v>
                </c:pt>
                <c:pt idx="2">
                  <c:v>11042.861425829029</c:v>
                </c:pt>
                <c:pt idx="3">
                  <c:v>5028.0955692947464</c:v>
                </c:pt>
                <c:pt idx="4">
                  <c:v>1590.8102418992257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C-D17A-486B-ABDF-ED2387662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895872"/>
        <c:axId val="551896264"/>
      </c:lineChart>
      <c:catAx>
        <c:axId val="55189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51896264"/>
        <c:crosses val="autoZero"/>
        <c:auto val="1"/>
        <c:lblAlgn val="ctr"/>
        <c:lblOffset val="100"/>
        <c:noMultiLvlLbl val="0"/>
      </c:catAx>
      <c:valAx>
        <c:axId val="551896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it-IT"/>
          </a:p>
        </c:txPr>
        <c:crossAx val="55189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0.87609</cdr:y>
    </cdr:from>
    <cdr:to>
      <cdr:x>0.52626</cdr:x>
      <cdr:y>0.93268</cdr:y>
    </cdr:to>
    <cdr:sp macro="" textlink="">
      <cdr:nvSpPr>
        <cdr:cNvPr id="2" name="CasellaDiTesto 8">
          <a:extLst xmlns:a="http://schemas.openxmlformats.org/drawingml/2006/main">
            <a:ext uri="{FF2B5EF4-FFF2-40B4-BE49-F238E27FC236}">
              <a16:creationId xmlns:a16="http://schemas.microsoft.com/office/drawing/2014/main" id="{B7AADFF8-F844-4119-AC12-C6DBC1CED2F1}"/>
            </a:ext>
          </a:extLst>
        </cdr:cNvPr>
        <cdr:cNvSpPr txBox="1"/>
      </cdr:nvSpPr>
      <cdr:spPr>
        <a:xfrm xmlns:a="http://schemas.openxmlformats.org/drawingml/2006/main">
          <a:off x="-464802" y="3811622"/>
          <a:ext cx="418827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 i="1" dirty="0">
              <a:solidFill>
                <a:prstClr val="black"/>
              </a:solidFill>
              <a:latin typeface="Gill Sans MT" panose="020B0502020104020203" pitchFamily="34" charset="0"/>
            </a:rPr>
            <a:t>Fonte: Elaborazione Lazio Innova su dati GSE, TERNA e ENEA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93B9-16B0-5849-AFD1-9B67DADB3AE0}" type="datetimeFigureOut">
              <a:rPr lang="it-IT" smtClean="0"/>
              <a:t>27/07/2022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07B2-CB65-3541-9217-177FEFE26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48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93B9-16B0-5849-AFD1-9B67DADB3AE0}" type="datetimeFigureOut">
              <a:rPr lang="it-IT" smtClean="0"/>
              <a:t>27/07/2022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07B2-CB65-3541-9217-177FEFE26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84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93B9-16B0-5849-AFD1-9B67DADB3AE0}" type="datetimeFigureOut">
              <a:rPr lang="it-IT" smtClean="0"/>
              <a:t>27/07/2022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07B2-CB65-3541-9217-177FEFE26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0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93B9-16B0-5849-AFD1-9B67DADB3AE0}" type="datetimeFigureOut">
              <a:rPr lang="it-IT" smtClean="0"/>
              <a:t>27/07/2022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07B2-CB65-3541-9217-177FEFE26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4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93B9-16B0-5849-AFD1-9B67DADB3AE0}" type="datetimeFigureOut">
              <a:rPr lang="it-IT" smtClean="0"/>
              <a:t>27/07/2022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07B2-CB65-3541-9217-177FEFE26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24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93B9-16B0-5849-AFD1-9B67DADB3AE0}" type="datetimeFigureOut">
              <a:rPr lang="it-IT" smtClean="0"/>
              <a:t>27/07/2022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07B2-CB65-3541-9217-177FEFE26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98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93B9-16B0-5849-AFD1-9B67DADB3AE0}" type="datetimeFigureOut">
              <a:rPr lang="it-IT" smtClean="0"/>
              <a:t>27/07/2022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07B2-CB65-3541-9217-177FEFE26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93B9-16B0-5849-AFD1-9B67DADB3AE0}" type="datetimeFigureOut">
              <a:rPr lang="it-IT" smtClean="0"/>
              <a:t>27/07/2022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07B2-CB65-3541-9217-177FEFE26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4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93B9-16B0-5849-AFD1-9B67DADB3AE0}" type="datetimeFigureOut">
              <a:rPr lang="it-IT" smtClean="0"/>
              <a:t>27/07/2022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07B2-CB65-3541-9217-177FEFE26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87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93B9-16B0-5849-AFD1-9B67DADB3AE0}" type="datetimeFigureOut">
              <a:rPr lang="it-IT" smtClean="0"/>
              <a:t>27/07/2022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07B2-CB65-3541-9217-177FEFE26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82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93B9-16B0-5849-AFD1-9B67DADB3AE0}" type="datetimeFigureOut">
              <a:rPr lang="it-IT" smtClean="0"/>
              <a:t>27/07/2022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07B2-CB65-3541-9217-177FEFE26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79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293B9-16B0-5849-AFD1-9B67DADB3AE0}" type="datetimeFigureOut">
              <a:rPr lang="it-IT" smtClean="0"/>
              <a:t>27/07/2022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C07B2-CB65-3541-9217-177FEFE26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8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1DC3A66-22BB-DD49-9841-4F9E82371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05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26D899DD-0C81-422F-A7DB-9AF5521B96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809199"/>
              </p:ext>
            </p:extLst>
          </p:nvPr>
        </p:nvGraphicFramePr>
        <p:xfrm>
          <a:off x="342000" y="75209"/>
          <a:ext cx="84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3820A6F3-5976-A742-A457-BF44176E7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316"/>
          <a:stretch/>
        </p:blipFill>
        <p:spPr>
          <a:xfrm>
            <a:off x="0" y="4336786"/>
            <a:ext cx="9144000" cy="806714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B58DB010-8E5A-4A0F-8A39-CAAEFF80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168" y="0"/>
            <a:ext cx="5507831" cy="994172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008A39"/>
                </a:solidFill>
                <a:latin typeface="Gills Sans MT"/>
              </a:rPr>
              <a:t>Scenario Obiettivo: risparmio energetico al 2050 per macro ambito di intervento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05224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20A6F3-5976-A742-A457-BF44176E7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16"/>
          <a:stretch/>
        </p:blipFill>
        <p:spPr>
          <a:xfrm>
            <a:off x="0" y="4336786"/>
            <a:ext cx="9144000" cy="806714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B58DB010-8E5A-4A0F-8A39-CAAEFF80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1505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008A39"/>
                </a:solidFill>
                <a:latin typeface="Gills Sans MT"/>
              </a:rPr>
              <a:t>Scenario Obiettivo: produzione da FER-Elettriche (FER-E)</a:t>
            </a:r>
            <a:endParaRPr lang="it-IT" sz="2400" b="1" dirty="0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DCAB3F12-51B5-4FA8-84D1-B357A10CD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536751"/>
              </p:ext>
            </p:extLst>
          </p:nvPr>
        </p:nvGraphicFramePr>
        <p:xfrm>
          <a:off x="333598" y="621505"/>
          <a:ext cx="8369722" cy="3530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:a16="http://schemas.microsoft.com/office/drawing/2014/main" id="{04C4A8E7-7800-44B2-BE4A-3EB0B7D7B710}"/>
              </a:ext>
            </a:extLst>
          </p:cNvPr>
          <p:cNvSpPr/>
          <p:nvPr/>
        </p:nvSpPr>
        <p:spPr>
          <a:xfrm>
            <a:off x="422400" y="4075895"/>
            <a:ext cx="4572000" cy="254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it-IT" sz="1000" dirty="0">
                <a:solidFill>
                  <a:prstClr val="black"/>
                </a:solidFill>
                <a:latin typeface="Gills Sans MT"/>
                <a:ea typeface="Times New Roman" panose="02020603050405020304" pitchFamily="18" charset="0"/>
                <a:cs typeface="Times New Roman" panose="02020603050405020304" pitchFamily="18" charset="0"/>
              </a:rPr>
              <a:t>Fonte: elaborazione Lazio Innova su dati ENEA, GSE, TERNA e IEA</a:t>
            </a:r>
            <a:endParaRPr lang="it-IT" sz="1000" dirty="0">
              <a:solidFill>
                <a:srgbClr val="000000"/>
              </a:solidFill>
              <a:latin typeface="Gills Sans M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94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20A6F3-5976-A742-A457-BF44176E7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16"/>
          <a:stretch/>
        </p:blipFill>
        <p:spPr>
          <a:xfrm>
            <a:off x="0" y="4336786"/>
            <a:ext cx="9144000" cy="806714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B58DB010-8E5A-4A0F-8A39-CAAEFF80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420"/>
            <a:ext cx="9144000" cy="337639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>
                <a:solidFill>
                  <a:srgbClr val="008A39"/>
                </a:solidFill>
                <a:latin typeface="Gills Sans MT"/>
                <a:ea typeface="+mn-ea"/>
                <a:cs typeface="+mn-cs"/>
              </a:rPr>
              <a:t>Interventi nel Piano di Sviluppo TERNA</a:t>
            </a:r>
            <a:endParaRPr lang="it-IT" sz="2400" b="1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38EE8B13-BC9C-4F94-98F1-BA59F384C465}"/>
              </a:ext>
            </a:extLst>
          </p:cNvPr>
          <p:cNvGrpSpPr/>
          <p:nvPr/>
        </p:nvGrpSpPr>
        <p:grpSpPr>
          <a:xfrm>
            <a:off x="878681" y="461969"/>
            <a:ext cx="7254478" cy="3874817"/>
            <a:chOff x="878681" y="461969"/>
            <a:chExt cx="7254478" cy="3874817"/>
          </a:xfrm>
        </p:grpSpPr>
        <p:pic>
          <p:nvPicPr>
            <p:cNvPr id="7" name="Picture 124">
              <a:extLst>
                <a:ext uri="{FF2B5EF4-FFF2-40B4-BE49-F238E27FC236}">
                  <a16:creationId xmlns:a16="http://schemas.microsoft.com/office/drawing/2014/main" id="{34F75BA4-1CCA-4E07-A6CE-9D919C2828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6" t="16794" r="8301" b="4260"/>
            <a:stretch/>
          </p:blipFill>
          <p:spPr>
            <a:xfrm>
              <a:off x="1010840" y="461969"/>
              <a:ext cx="7122319" cy="3874817"/>
            </a:xfrm>
            <a:prstGeom prst="rect">
              <a:avLst/>
            </a:prstGeom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AF7836F-775E-49B2-B228-6934CE7E81DC}"/>
                </a:ext>
              </a:extLst>
            </p:cNvPr>
            <p:cNvSpPr/>
            <p:nvPr/>
          </p:nvSpPr>
          <p:spPr>
            <a:xfrm>
              <a:off x="878681" y="461969"/>
              <a:ext cx="3614738" cy="1666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940280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20A6F3-5976-A742-A457-BF44176E7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16"/>
          <a:stretch/>
        </p:blipFill>
        <p:spPr>
          <a:xfrm>
            <a:off x="0" y="4336786"/>
            <a:ext cx="9144000" cy="806714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B58DB010-8E5A-4A0F-8A39-CAAEFF80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318"/>
            <a:ext cx="9144000" cy="337639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>
                <a:solidFill>
                  <a:srgbClr val="008A39"/>
                </a:solidFill>
                <a:latin typeface="Gills Sans MT"/>
                <a:ea typeface="+mn-ea"/>
                <a:cs typeface="+mn-cs"/>
              </a:rPr>
              <a:t>Scenario Obiettivo – Emissioni CO</a:t>
            </a:r>
            <a:r>
              <a:rPr lang="it-IT" sz="2400" b="1" baseline="-25000" dirty="0">
                <a:solidFill>
                  <a:srgbClr val="008A39"/>
                </a:solidFill>
                <a:latin typeface="Gills Sans MT"/>
                <a:ea typeface="+mn-ea"/>
                <a:cs typeface="+mn-cs"/>
              </a:rPr>
              <a:t>2</a:t>
            </a:r>
            <a:endParaRPr lang="it-IT" sz="2400" b="1" baseline="-250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6A07D3E-32F4-4E38-8FB7-91D513832B85}"/>
              </a:ext>
            </a:extLst>
          </p:cNvPr>
          <p:cNvSpPr/>
          <p:nvPr/>
        </p:nvSpPr>
        <p:spPr>
          <a:xfrm>
            <a:off x="114712" y="565134"/>
            <a:ext cx="4572000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it-IT" sz="1000" dirty="0">
                <a:solidFill>
                  <a:srgbClr val="008A39"/>
                </a:solidFill>
                <a:latin typeface="Gills Sans MT"/>
              </a:rPr>
              <a:t>Migliaia di ton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EA115236-D8B2-4942-8168-E7E573CFE6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8915049"/>
              </p:ext>
            </p:extLst>
          </p:nvPr>
        </p:nvGraphicFramePr>
        <p:xfrm>
          <a:off x="230400" y="799027"/>
          <a:ext cx="8190000" cy="3368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716F7562-F68D-439F-9B95-A75B4D5EA747}"/>
              </a:ext>
            </a:extLst>
          </p:cNvPr>
          <p:cNvSpPr/>
          <p:nvPr/>
        </p:nvSpPr>
        <p:spPr>
          <a:xfrm>
            <a:off x="-1188640" y="4067482"/>
            <a:ext cx="4572000" cy="2553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Bef>
                <a:spcPts val="600"/>
              </a:spcBef>
            </a:pPr>
            <a:r>
              <a:rPr lang="it-IT" sz="1000" i="1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elaborazione Lazio Innova su dati ENEA</a:t>
            </a:r>
            <a:endParaRPr lang="it-IT" sz="1000" i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93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20A6F3-5976-A742-A457-BF44176E7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16"/>
          <a:stretch/>
        </p:blipFill>
        <p:spPr>
          <a:xfrm>
            <a:off x="0" y="4336786"/>
            <a:ext cx="9144000" cy="806714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B58DB010-8E5A-4A0F-8A39-CAAEFF80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6951"/>
            <a:ext cx="9144000" cy="337639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>
                <a:solidFill>
                  <a:srgbClr val="008A39"/>
                </a:solidFill>
                <a:latin typeface="Gills Sans MT"/>
                <a:ea typeface="+mn-ea"/>
                <a:cs typeface="+mn-cs"/>
              </a:rPr>
              <a:t>I numeri del Piano Energetico Regionale</a:t>
            </a:r>
            <a:endParaRPr lang="it-IT" sz="24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C18AC8F-E7A5-4CB2-AB03-3E58C6BDE221}"/>
              </a:ext>
            </a:extLst>
          </p:cNvPr>
          <p:cNvSpPr txBox="1"/>
          <p:nvPr/>
        </p:nvSpPr>
        <p:spPr>
          <a:xfrm>
            <a:off x="1768156" y="742440"/>
            <a:ext cx="560768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Obiettivo potenza fotovoltaico installata: </a:t>
            </a:r>
            <a:r>
              <a:rPr lang="it-IT" sz="1600" b="1" dirty="0"/>
              <a:t>15000 MW</a:t>
            </a:r>
            <a:r>
              <a:rPr lang="it-IT" sz="16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Obiettivo potenza eolico installata: </a:t>
            </a:r>
            <a:r>
              <a:rPr lang="it-IT" sz="1600" b="1" dirty="0"/>
              <a:t>1000MW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Superficie utile necessaria per fotovoltaico: </a:t>
            </a:r>
            <a:r>
              <a:rPr lang="it-IT" sz="1600" b="1" dirty="0"/>
              <a:t>17000 ha</a:t>
            </a:r>
          </a:p>
          <a:p>
            <a:endParaRPr lang="it-IT" sz="1600" dirty="0"/>
          </a:p>
          <a:p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Obiettivo abbattimento sprechi energetici: </a:t>
            </a:r>
            <a:r>
              <a:rPr lang="it-IT" sz="1600" b="1" dirty="0"/>
              <a:t>60000 GWh/anno</a:t>
            </a:r>
            <a:r>
              <a:rPr lang="it-IT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Consumo lordo medio pro-capite 2019: </a:t>
            </a:r>
            <a:r>
              <a:rPr lang="it-IT" sz="1600" b="1" dirty="0"/>
              <a:t>17 MWh/anno</a:t>
            </a: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Obiettivo consumo pro-capite 2050: </a:t>
            </a:r>
            <a:r>
              <a:rPr lang="it-IT" sz="1600" b="1" dirty="0"/>
              <a:t>7MWh/anno</a:t>
            </a:r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Numero edifici residenziali da rinnovare: </a:t>
            </a:r>
            <a:r>
              <a:rPr lang="it-IT" sz="1600" b="1" dirty="0"/>
              <a:t>680.000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Riduzione parco auto: </a:t>
            </a:r>
            <a:r>
              <a:rPr lang="it-IT" sz="1600" b="1" dirty="0"/>
              <a:t>40%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Aumento consumi finali elettrici: </a:t>
            </a:r>
            <a:r>
              <a:rPr lang="it-IT" sz="1600" b="1" dirty="0"/>
              <a:t>38%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Riduzione consumi finali termici: </a:t>
            </a:r>
            <a:r>
              <a:rPr lang="it-IT" sz="1600" b="1" dirty="0"/>
              <a:t>-84%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2456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20A6F3-5976-A742-A457-BF44176E7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16"/>
          <a:stretch/>
        </p:blipFill>
        <p:spPr>
          <a:xfrm>
            <a:off x="0" y="4336786"/>
            <a:ext cx="9144000" cy="806714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07D72F5C-C6AD-4AA9-9225-F459447CE4A1}"/>
              </a:ext>
            </a:extLst>
          </p:cNvPr>
          <p:cNvGrpSpPr/>
          <p:nvPr/>
        </p:nvGrpSpPr>
        <p:grpSpPr>
          <a:xfrm>
            <a:off x="1600200" y="1080000"/>
            <a:ext cx="5943600" cy="2353246"/>
            <a:chOff x="896938" y="1042987"/>
            <a:chExt cx="5943600" cy="2353246"/>
          </a:xfrm>
        </p:grpSpPr>
        <p:sp>
          <p:nvSpPr>
            <p:cNvPr id="5" name="Rettangolo arrotondato 6">
              <a:extLst>
                <a:ext uri="{FF2B5EF4-FFF2-40B4-BE49-F238E27FC236}">
                  <a16:creationId xmlns:a16="http://schemas.microsoft.com/office/drawing/2014/main" id="{0589BE15-F370-4C78-9339-E6D1C42F9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938" y="2943795"/>
              <a:ext cx="4039686" cy="452438"/>
            </a:xfrm>
            <a:prstGeom prst="roundRect">
              <a:avLst>
                <a:gd name="adj" fmla="val 16667"/>
              </a:avLst>
            </a:prstGeom>
            <a:solidFill>
              <a:srgbClr val="008A39"/>
            </a:solidFill>
            <a:ln w="9525">
              <a:solidFill>
                <a:srgbClr val="008A39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7" name="Segnaposto contenuto 2">
              <a:extLst>
                <a:ext uri="{FF2B5EF4-FFF2-40B4-BE49-F238E27FC236}">
                  <a16:creationId xmlns:a16="http://schemas.microsoft.com/office/drawing/2014/main" id="{B02C6585-FD2F-46B5-9BFE-F60239477775}"/>
                </a:ext>
              </a:extLst>
            </p:cNvPr>
            <p:cNvSpPr txBox="1">
              <a:spLocks/>
            </p:cNvSpPr>
            <p:nvPr/>
          </p:nvSpPr>
          <p:spPr>
            <a:xfrm>
              <a:off x="896938" y="1042987"/>
              <a:ext cx="5943600" cy="193833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2400"/>
                </a:spcBef>
              </a:pPr>
              <a:r>
                <a:rPr lang="it-IT" altLang="it-IT" sz="2200" dirty="0"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Premessa</a:t>
              </a:r>
            </a:p>
            <a:p>
              <a:pPr>
                <a:spcBef>
                  <a:spcPts val="2400"/>
                </a:spcBef>
              </a:pPr>
              <a:r>
                <a:rPr lang="it-IT" altLang="it-IT" sz="2200" dirty="0"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Bilancio Energetico Regionale</a:t>
              </a:r>
            </a:p>
            <a:p>
              <a:pPr>
                <a:spcBef>
                  <a:spcPts val="2400"/>
                </a:spcBef>
              </a:pPr>
              <a:r>
                <a:rPr lang="it-IT" altLang="it-IT" sz="2200" dirty="0"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Obiettivi del piano</a:t>
              </a:r>
            </a:p>
            <a:p>
              <a:pPr>
                <a:spcBef>
                  <a:spcPts val="2400"/>
                </a:spcBef>
              </a:pPr>
              <a:r>
                <a:rPr lang="it-IT" altLang="it-IT" sz="2200" dirty="0">
                  <a:solidFill>
                    <a:schemeClr val="bg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Conclusioni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4950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20A6F3-5976-A742-A457-BF44176E7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16"/>
          <a:stretch/>
        </p:blipFill>
        <p:spPr>
          <a:xfrm>
            <a:off x="0" y="4336786"/>
            <a:ext cx="9144000" cy="806714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D9D299D7-0377-4BD9-8E74-08325C6BA2E4}"/>
              </a:ext>
            </a:extLst>
          </p:cNvPr>
          <p:cNvSpPr/>
          <p:nvPr/>
        </p:nvSpPr>
        <p:spPr>
          <a:xfrm>
            <a:off x="512763" y="496889"/>
            <a:ext cx="8139112" cy="70643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3B14C61-8D25-41FB-81DB-8F8A968E42E7}"/>
              </a:ext>
            </a:extLst>
          </p:cNvPr>
          <p:cNvSpPr/>
          <p:nvPr/>
        </p:nvSpPr>
        <p:spPr>
          <a:xfrm>
            <a:off x="849313" y="733427"/>
            <a:ext cx="201612" cy="20796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CasellaDiTesto 41">
            <a:extLst>
              <a:ext uri="{FF2B5EF4-FFF2-40B4-BE49-F238E27FC236}">
                <a16:creationId xmlns:a16="http://schemas.microsoft.com/office/drawing/2014/main" id="{BBB876D0-2437-4A6E-9959-FCCEF79E6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50" y="57152"/>
            <a:ext cx="996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002060"/>
                </a:solidFill>
              </a:rPr>
              <a:t>DGR 595 del 19/07/2022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83E8F47C-DECA-4393-B517-CC4C11A44495}"/>
              </a:ext>
            </a:extLst>
          </p:cNvPr>
          <p:cNvSpPr/>
          <p:nvPr/>
        </p:nvSpPr>
        <p:spPr>
          <a:xfrm>
            <a:off x="5246688" y="1066802"/>
            <a:ext cx="363537" cy="60801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C98D48AA-B632-4C1A-AA49-BC2E61A90F9D}"/>
              </a:ext>
            </a:extLst>
          </p:cNvPr>
          <p:cNvSpPr/>
          <p:nvPr/>
        </p:nvSpPr>
        <p:spPr>
          <a:xfrm>
            <a:off x="6859588" y="1125539"/>
            <a:ext cx="363537" cy="60801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92D33CDB-A50C-46E3-9F2E-CF86FACB8BF7}"/>
              </a:ext>
            </a:extLst>
          </p:cNvPr>
          <p:cNvSpPr/>
          <p:nvPr/>
        </p:nvSpPr>
        <p:spPr>
          <a:xfrm>
            <a:off x="1908175" y="730252"/>
            <a:ext cx="201613" cy="20796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4CEA99EB-9FC1-4CF1-99E2-03301450A16E}"/>
              </a:ext>
            </a:extLst>
          </p:cNvPr>
          <p:cNvSpPr/>
          <p:nvPr/>
        </p:nvSpPr>
        <p:spPr>
          <a:xfrm>
            <a:off x="3117850" y="709614"/>
            <a:ext cx="201613" cy="20796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D5F6F616-1182-4C0E-B8C0-0B15B762A1F2}"/>
              </a:ext>
            </a:extLst>
          </p:cNvPr>
          <p:cNvSpPr/>
          <p:nvPr/>
        </p:nvSpPr>
        <p:spPr>
          <a:xfrm>
            <a:off x="5329238" y="704852"/>
            <a:ext cx="201612" cy="20796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661002E9-760F-49F1-A1F0-C7EA117440DE}"/>
              </a:ext>
            </a:extLst>
          </p:cNvPr>
          <p:cNvSpPr/>
          <p:nvPr/>
        </p:nvSpPr>
        <p:spPr>
          <a:xfrm>
            <a:off x="4140200" y="731839"/>
            <a:ext cx="201613" cy="20796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BFBB9399-8362-47DF-A6F8-BF3DEF113E7D}"/>
              </a:ext>
            </a:extLst>
          </p:cNvPr>
          <p:cNvSpPr/>
          <p:nvPr/>
        </p:nvSpPr>
        <p:spPr>
          <a:xfrm>
            <a:off x="6940550" y="736602"/>
            <a:ext cx="201613" cy="20637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CasellaDiTesto 1">
            <a:extLst>
              <a:ext uri="{FF2B5EF4-FFF2-40B4-BE49-F238E27FC236}">
                <a16:creationId xmlns:a16="http://schemas.microsoft.com/office/drawing/2014/main" id="{738792F3-B16C-4ABD-84D6-CA9365371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0" y="3448052"/>
            <a:ext cx="23526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002060"/>
                </a:solidFill>
              </a:rPr>
              <a:t>*</a:t>
            </a:r>
            <a:r>
              <a:rPr lang="it-IT" altLang="it-IT" sz="1000">
                <a:solidFill>
                  <a:srgbClr val="002060"/>
                </a:solidFill>
              </a:rPr>
              <a:t>Le tempistiche riportate potranno subire delle variazioni nell’ambito del procedimento di verifica di assoggettabilità ex art.12 del D.Lgs. n. 152/2006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808539D-11B7-4775-85EC-9192DB98A48E}"/>
              </a:ext>
            </a:extLst>
          </p:cNvPr>
          <p:cNvSpPr txBox="1"/>
          <p:nvPr/>
        </p:nvSpPr>
        <p:spPr>
          <a:xfrm>
            <a:off x="4832350" y="1844677"/>
            <a:ext cx="15748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1200" dirty="0">
                <a:solidFill>
                  <a:srgbClr val="002060"/>
                </a:solidFill>
              </a:rPr>
              <a:t>Adottato: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rgbClr val="002060"/>
                </a:solidFill>
              </a:rPr>
              <a:t> la </a:t>
            </a:r>
            <a:r>
              <a:rPr lang="it-IT" sz="1200" dirty="0"/>
              <a:t>proposta di aggiornamento del PER Lazio</a:t>
            </a:r>
            <a:r>
              <a:rPr lang="it-IT" sz="1200" dirty="0">
                <a:solidFill>
                  <a:srgbClr val="002060"/>
                </a:solidFill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it-IT" sz="1200" dirty="0"/>
              <a:t>Rapporto Preliminare di assoggettabilità a VAS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18" name="CasellaDiTesto 49">
            <a:extLst>
              <a:ext uri="{FF2B5EF4-FFF2-40B4-BE49-F238E27FC236}">
                <a16:creationId xmlns:a16="http://schemas.microsoft.com/office/drawing/2014/main" id="{5C2DADE1-A528-47AE-9DCC-594034C84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3502"/>
            <a:ext cx="1289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002060"/>
                </a:solidFill>
              </a:rPr>
              <a:t>DGR 656 del 17/10/ 2017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8403782-D19D-48E0-ADB0-4EE96ECF7A3B}"/>
              </a:ext>
            </a:extLst>
          </p:cNvPr>
          <p:cNvSpPr txBox="1"/>
          <p:nvPr/>
        </p:nvSpPr>
        <p:spPr>
          <a:xfrm>
            <a:off x="341313" y="1893889"/>
            <a:ext cx="113506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200" dirty="0">
                <a:solidFill>
                  <a:srgbClr val="002060"/>
                </a:solidFill>
              </a:rPr>
              <a:t>Adottato: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it-IT" sz="1200" dirty="0"/>
              <a:t>proposta del nuovo “Piano Energetico Regionale” 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it-IT" sz="1200" dirty="0"/>
              <a:t>Rapporto Ambientale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E9E4F9C7-B6AC-4C0E-B265-F6E8963C8178}"/>
              </a:ext>
            </a:extLst>
          </p:cNvPr>
          <p:cNvSpPr/>
          <p:nvPr/>
        </p:nvSpPr>
        <p:spPr>
          <a:xfrm>
            <a:off x="768350" y="1106489"/>
            <a:ext cx="363538" cy="60325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CasellaDiTesto 52">
            <a:extLst>
              <a:ext uri="{FF2B5EF4-FFF2-40B4-BE49-F238E27FC236}">
                <a16:creationId xmlns:a16="http://schemas.microsoft.com/office/drawing/2014/main" id="{B93A2B0F-9B8D-4DFF-94B0-0C56C0FED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575" y="53977"/>
            <a:ext cx="1339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002060"/>
                </a:solidFill>
              </a:rPr>
              <a:t>DD n. G08958 del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002060"/>
                </a:solidFill>
              </a:rPr>
              <a:t>17/7/2018 </a:t>
            </a:r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07EEF6EE-6D1E-41D5-A310-C60397D84A31}"/>
              </a:ext>
            </a:extLst>
          </p:cNvPr>
          <p:cNvSpPr/>
          <p:nvPr/>
        </p:nvSpPr>
        <p:spPr>
          <a:xfrm>
            <a:off x="1827213" y="1101727"/>
            <a:ext cx="363537" cy="64611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CasellaDiTesto 54">
            <a:extLst>
              <a:ext uri="{FF2B5EF4-FFF2-40B4-BE49-F238E27FC236}">
                <a16:creationId xmlns:a16="http://schemas.microsoft.com/office/drawing/2014/main" id="{B4C47764-B9D0-4F35-B5CB-EE68F7972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675" y="1865314"/>
            <a:ext cx="835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200"/>
              <a:t>Parere Motivato di VAS</a:t>
            </a:r>
          </a:p>
        </p:txBody>
      </p:sp>
      <p:sp>
        <p:nvSpPr>
          <p:cNvPr id="24" name="CasellaDiTesto 55">
            <a:extLst>
              <a:ext uri="{FF2B5EF4-FFF2-40B4-BE49-F238E27FC236}">
                <a16:creationId xmlns:a16="http://schemas.microsoft.com/office/drawing/2014/main" id="{F1E87CD1-EB01-4030-A7FF-B75401E90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53977"/>
            <a:ext cx="1363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002060"/>
                </a:solidFill>
              </a:rPr>
              <a:t>DGR n.98 del 10/3/2020</a:t>
            </a:r>
          </a:p>
        </p:txBody>
      </p:sp>
      <p:sp>
        <p:nvSpPr>
          <p:cNvPr id="25" name="CasellaDiTesto 56">
            <a:extLst>
              <a:ext uri="{FF2B5EF4-FFF2-40B4-BE49-F238E27FC236}">
                <a16:creationId xmlns:a16="http://schemas.microsoft.com/office/drawing/2014/main" id="{ADAA62FE-0B92-405C-94F0-0A0CD3A16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5" y="1865314"/>
            <a:ext cx="14859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200"/>
              <a:t>Adottato e sottoposto all’esame del Consiglio Regionale lo schema di Deliberazione consiliare concernente “Approvazione del nuovo ‘Piano Energetico Regionale (PER Lazio)</a:t>
            </a:r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A16B908E-9355-4388-B77C-B0C22F54E65C}"/>
              </a:ext>
            </a:extLst>
          </p:cNvPr>
          <p:cNvSpPr/>
          <p:nvPr/>
        </p:nvSpPr>
        <p:spPr>
          <a:xfrm>
            <a:off x="3036888" y="1131889"/>
            <a:ext cx="363537" cy="60166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CasellaDiTesto 58">
            <a:extLst>
              <a:ext uri="{FF2B5EF4-FFF2-40B4-BE49-F238E27FC236}">
                <a16:creationId xmlns:a16="http://schemas.microsoft.com/office/drawing/2014/main" id="{24979DE3-9AC0-4B09-8541-CBC344EA1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13" y="58739"/>
            <a:ext cx="1363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002060"/>
                </a:solidFill>
              </a:rPr>
              <a:t>Maggio 2021 a Febbraio 2022</a:t>
            </a:r>
          </a:p>
        </p:txBody>
      </p:sp>
      <p:sp>
        <p:nvSpPr>
          <p:cNvPr id="28" name="CasellaDiTesto 59">
            <a:extLst>
              <a:ext uri="{FF2B5EF4-FFF2-40B4-BE49-F238E27FC236}">
                <a16:creationId xmlns:a16="http://schemas.microsoft.com/office/drawing/2014/main" id="{C984F462-B6B7-449E-8A7D-8781C7DC6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1865314"/>
            <a:ext cx="88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200"/>
              <a:t>Predisposizione aggiornamento del PER e RP</a:t>
            </a:r>
          </a:p>
        </p:txBody>
      </p:sp>
      <p:sp>
        <p:nvSpPr>
          <p:cNvPr id="29" name="Freccia in giù 28">
            <a:extLst>
              <a:ext uri="{FF2B5EF4-FFF2-40B4-BE49-F238E27FC236}">
                <a16:creationId xmlns:a16="http://schemas.microsoft.com/office/drawing/2014/main" id="{3C63734B-E035-4899-9926-40A205FF0870}"/>
              </a:ext>
            </a:extLst>
          </p:cNvPr>
          <p:cNvSpPr/>
          <p:nvPr/>
        </p:nvSpPr>
        <p:spPr>
          <a:xfrm>
            <a:off x="4037013" y="1082677"/>
            <a:ext cx="363537" cy="60801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1A0C23D9-432A-4001-B68A-894E00B538D6}"/>
              </a:ext>
            </a:extLst>
          </p:cNvPr>
          <p:cNvCxnSpPr>
            <a:cxnSpLocks/>
          </p:cNvCxnSpPr>
          <p:nvPr/>
        </p:nvCxnSpPr>
        <p:spPr>
          <a:xfrm>
            <a:off x="6407150" y="-336548"/>
            <a:ext cx="0" cy="410527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61">
            <a:extLst>
              <a:ext uri="{FF2B5EF4-FFF2-40B4-BE49-F238E27FC236}">
                <a16:creationId xmlns:a16="http://schemas.microsoft.com/office/drawing/2014/main" id="{8E950460-E3FF-49D0-AE7C-030D857A4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675" y="63502"/>
            <a:ext cx="995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002060"/>
                </a:solidFill>
              </a:rPr>
              <a:t>Ottobre/Novembre 2022*</a:t>
            </a:r>
          </a:p>
        </p:txBody>
      </p:sp>
      <p:sp>
        <p:nvSpPr>
          <p:cNvPr id="32" name="CasellaDiTesto 62">
            <a:extLst>
              <a:ext uri="{FF2B5EF4-FFF2-40B4-BE49-F238E27FC236}">
                <a16:creationId xmlns:a16="http://schemas.microsoft.com/office/drawing/2014/main" id="{1D190BD8-B181-4A19-A569-852C424D3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1839914"/>
            <a:ext cx="835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200"/>
              <a:t>Parere Motivato di VAS</a:t>
            </a:r>
          </a:p>
        </p:txBody>
      </p:sp>
      <p:sp>
        <p:nvSpPr>
          <p:cNvPr id="33" name="CasellaDiTesto 63">
            <a:extLst>
              <a:ext uri="{FF2B5EF4-FFF2-40B4-BE49-F238E27FC236}">
                <a16:creationId xmlns:a16="http://schemas.microsoft.com/office/drawing/2014/main" id="{F2A3FEF7-B7FD-4694-9126-4C449F7C4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25" y="38102"/>
            <a:ext cx="969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002060"/>
                </a:solidFill>
              </a:rPr>
              <a:t>Novembre/Dicembre 2022*</a:t>
            </a:r>
          </a:p>
        </p:txBody>
      </p:sp>
      <p:sp>
        <p:nvSpPr>
          <p:cNvPr id="34" name="CasellaDiTesto 64">
            <a:extLst>
              <a:ext uri="{FF2B5EF4-FFF2-40B4-BE49-F238E27FC236}">
                <a16:creationId xmlns:a16="http://schemas.microsoft.com/office/drawing/2014/main" id="{19CB733C-FFFF-409C-B40A-C6024B2C1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163" y="1836739"/>
            <a:ext cx="1485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200"/>
              <a:t>Adottato e sottoposto all’esame del Consiglio la proposta di aggiornamento del PER Lazio</a:t>
            </a:r>
          </a:p>
        </p:txBody>
      </p:sp>
      <p:sp>
        <p:nvSpPr>
          <p:cNvPr id="35" name="Freccia in giù 34">
            <a:extLst>
              <a:ext uri="{FF2B5EF4-FFF2-40B4-BE49-F238E27FC236}">
                <a16:creationId xmlns:a16="http://schemas.microsoft.com/office/drawing/2014/main" id="{E8A4150D-4A90-46C2-B09B-A9FF32457B2B}"/>
              </a:ext>
            </a:extLst>
          </p:cNvPr>
          <p:cNvSpPr/>
          <p:nvPr/>
        </p:nvSpPr>
        <p:spPr>
          <a:xfrm>
            <a:off x="7681913" y="1117602"/>
            <a:ext cx="363537" cy="60801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A74DDF38-87D5-4820-AFA2-1EE294C4EB6B}"/>
              </a:ext>
            </a:extLst>
          </p:cNvPr>
          <p:cNvSpPr/>
          <p:nvPr/>
        </p:nvSpPr>
        <p:spPr>
          <a:xfrm>
            <a:off x="7758113" y="746127"/>
            <a:ext cx="201612" cy="20637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725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20A6F3-5976-A742-A457-BF44176E7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16"/>
          <a:stretch/>
        </p:blipFill>
        <p:spPr>
          <a:xfrm>
            <a:off x="0" y="4336786"/>
            <a:ext cx="9144000" cy="806714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B58DB010-8E5A-4A0F-8A39-CAAEFF80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2"/>
            <a:ext cx="9144000" cy="337639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>
                <a:solidFill>
                  <a:srgbClr val="008A39"/>
                </a:solidFill>
                <a:latin typeface="Gills Sans MT"/>
                <a:ea typeface="+mn-ea"/>
                <a:cs typeface="+mn-cs"/>
              </a:rPr>
              <a:t>Prime azioni a supporto del Piano</a:t>
            </a:r>
            <a:endParaRPr lang="it-IT" sz="2400" b="1" dirty="0"/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9B62A230-CD98-4032-B848-967CF634CB0E}"/>
              </a:ext>
            </a:extLst>
          </p:cNvPr>
          <p:cNvSpPr txBox="1">
            <a:spLocks/>
          </p:cNvSpPr>
          <p:nvPr/>
        </p:nvSpPr>
        <p:spPr>
          <a:xfrm>
            <a:off x="868735" y="935586"/>
            <a:ext cx="8075240" cy="506449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 per le aree non-idonee alle FER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Risorse CER in programmazione ‘21-’27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Pianificazione dello spazio marittimo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Promozione parco eolico di Civitavecchia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Manifestazione di interesse PNRR idrogeno</a:t>
            </a:r>
            <a:endParaRPr lang="it-IT" sz="2400" dirty="0">
              <a:latin typeface="Gills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851486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20A6F3-5976-A742-A457-BF44176E7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16"/>
          <a:stretch/>
        </p:blipFill>
        <p:spPr>
          <a:xfrm>
            <a:off x="0" y="4336786"/>
            <a:ext cx="9144000" cy="806714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B58DB010-8E5A-4A0F-8A39-CAAEFF80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971"/>
            <a:ext cx="9144000" cy="337639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>
                <a:solidFill>
                  <a:srgbClr val="008A39"/>
                </a:solidFill>
                <a:latin typeface="Gills Sans MT"/>
                <a:ea typeface="+mn-ea"/>
                <a:cs typeface="+mn-cs"/>
              </a:rPr>
              <a:t>Governance del Piano</a:t>
            </a:r>
            <a:endParaRPr lang="it-IT" sz="2400" b="1" dirty="0"/>
          </a:p>
        </p:txBody>
      </p:sp>
      <p:sp>
        <p:nvSpPr>
          <p:cNvPr id="5" name="CasellaDiTesto 9">
            <a:extLst>
              <a:ext uri="{FF2B5EF4-FFF2-40B4-BE49-F238E27FC236}">
                <a16:creationId xmlns:a16="http://schemas.microsoft.com/office/drawing/2014/main" id="{7A8C5601-64E1-4DBA-9E42-37D5E70F2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9" y="694313"/>
            <a:ext cx="837406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it-IT" altLang="it-IT" sz="2000" b="1" u="sng" dirty="0"/>
              <a:t>Il Piano ha un orizzonte temporale proiettato al 2050</a:t>
            </a:r>
          </a:p>
          <a:p>
            <a:pPr algn="just">
              <a:spcBef>
                <a:spcPct val="0"/>
              </a:spcBef>
            </a:pPr>
            <a:endParaRPr lang="it-IT" altLang="it-IT" sz="2000" dirty="0"/>
          </a:p>
          <a:p>
            <a:pPr algn="just">
              <a:spcBef>
                <a:spcPct val="0"/>
              </a:spcBef>
            </a:pPr>
            <a:r>
              <a:rPr lang="it-IT" altLang="it-IT" sz="2000" b="1" u="sng" dirty="0"/>
              <a:t>AGGIORNAMENTI</a:t>
            </a:r>
            <a:r>
              <a:rPr lang="it-IT" altLang="it-IT" sz="2000" dirty="0"/>
              <a:t> da parte del Consiglio regionale sono previsti </a:t>
            </a:r>
            <a:r>
              <a:rPr lang="it-IT" altLang="it-IT" sz="2000" b="1" u="sng" dirty="0"/>
              <a:t>con cadenza decennale</a:t>
            </a:r>
          </a:p>
          <a:p>
            <a:pPr marL="0" indent="0" algn="just">
              <a:spcBef>
                <a:spcPct val="0"/>
              </a:spcBef>
              <a:buNone/>
            </a:pPr>
            <a:endParaRPr lang="it-IT" altLang="it-IT" sz="2000" dirty="0"/>
          </a:p>
          <a:p>
            <a:pPr algn="just">
              <a:spcBef>
                <a:spcPct val="0"/>
              </a:spcBef>
            </a:pPr>
            <a:r>
              <a:rPr lang="it-IT" altLang="it-IT" sz="2000" b="1" u="sng" dirty="0"/>
              <a:t>REVISIONI</a:t>
            </a:r>
            <a:r>
              <a:rPr lang="it-IT" altLang="it-IT" sz="2000" dirty="0"/>
              <a:t> anche di singole parti per adeguamento a sviluppi tecnologici/normativi sono previsti </a:t>
            </a:r>
            <a:r>
              <a:rPr lang="it-IT" altLang="it-IT" sz="2000" b="1" u="sng" dirty="0"/>
              <a:t>ogni 5 anni.</a:t>
            </a:r>
            <a:r>
              <a:rPr lang="it-IT" altLang="it-IT" sz="2000" dirty="0"/>
              <a:t> </a:t>
            </a:r>
          </a:p>
          <a:p>
            <a:pPr algn="just">
              <a:spcBef>
                <a:spcPct val="0"/>
              </a:spcBef>
            </a:pPr>
            <a:endParaRPr lang="it-IT" altLang="it-IT" sz="2000" dirty="0"/>
          </a:p>
          <a:p>
            <a:pPr algn="just">
              <a:spcBef>
                <a:spcPct val="0"/>
              </a:spcBef>
            </a:pPr>
            <a:r>
              <a:rPr lang="it-IT" altLang="it-IT" sz="2000" b="1" u="sng" dirty="0"/>
              <a:t>AGGIORNAMENTI</a:t>
            </a:r>
            <a:r>
              <a:rPr lang="it-IT" altLang="it-IT" sz="2000" dirty="0"/>
              <a:t> e la </a:t>
            </a:r>
            <a:r>
              <a:rPr lang="it-IT" altLang="it-IT" sz="2000" b="1" u="sng" dirty="0"/>
              <a:t>REVISIONI </a:t>
            </a:r>
            <a:r>
              <a:rPr lang="it-IT" altLang="it-IT" sz="2000" dirty="0"/>
              <a:t>sono proposti dalla </a:t>
            </a:r>
            <a:r>
              <a:rPr lang="it-IT" altLang="it-IT" sz="2000" b="1" dirty="0"/>
              <a:t>Cabina di Regia per l’Energia regionale (</a:t>
            </a:r>
            <a:r>
              <a:rPr lang="it-IT" altLang="it-IT" sz="2000" b="1" dirty="0" err="1"/>
              <a:t>CaRE</a:t>
            </a:r>
            <a:r>
              <a:rPr lang="it-IT" altLang="it-IT" sz="2000" b="1" dirty="0"/>
              <a:t> </a:t>
            </a:r>
            <a:r>
              <a:rPr lang="it-IT" altLang="it-IT" sz="2000" dirty="0"/>
              <a:t>- </a:t>
            </a:r>
            <a:r>
              <a:rPr lang="it-IT" altLang="it-IT" sz="2000" b="1" dirty="0"/>
              <a:t>organismo permanente di coordinamento e supervisione strategico-politica</a:t>
            </a:r>
            <a:r>
              <a:rPr lang="it-IT" altLang="it-IT" sz="2000" dirty="0"/>
              <a:t>)</a:t>
            </a:r>
            <a:endParaRPr lang="it-IT" altLang="it-IT" sz="2000" b="1" dirty="0"/>
          </a:p>
          <a:p>
            <a:pPr algn="just">
              <a:spcBef>
                <a:spcPct val="0"/>
              </a:spcBef>
            </a:pP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3541243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20A6F3-5976-A742-A457-BF44176E7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16"/>
          <a:stretch/>
        </p:blipFill>
        <p:spPr>
          <a:xfrm>
            <a:off x="0" y="4336786"/>
            <a:ext cx="9144000" cy="806714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B58DB010-8E5A-4A0F-8A39-CAAEFF80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971"/>
            <a:ext cx="9144000" cy="337639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>
                <a:solidFill>
                  <a:srgbClr val="008A39"/>
                </a:solidFill>
                <a:latin typeface="Gills Sans MT"/>
                <a:ea typeface="+mn-ea"/>
                <a:cs typeface="+mn-cs"/>
              </a:rPr>
              <a:t>Attuazione del Piano</a:t>
            </a:r>
            <a:endParaRPr lang="it-IT" sz="2400" b="1" dirty="0"/>
          </a:p>
        </p:txBody>
      </p:sp>
      <p:sp>
        <p:nvSpPr>
          <p:cNvPr id="5" name="CasellaDiTesto 7">
            <a:extLst>
              <a:ext uri="{FF2B5EF4-FFF2-40B4-BE49-F238E27FC236}">
                <a16:creationId xmlns:a16="http://schemas.microsoft.com/office/drawing/2014/main" id="{1B2E8624-401D-4BEE-8175-58FB43E47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688975"/>
            <a:ext cx="86423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endParaRPr lang="it-IT" altLang="it-IT" sz="1800" b="1" u="sng" dirty="0"/>
          </a:p>
          <a:p>
            <a:pPr algn="just">
              <a:spcBef>
                <a:spcPct val="0"/>
              </a:spcBef>
            </a:pPr>
            <a:r>
              <a:rPr lang="it-IT" altLang="it-IT" sz="1800" b="1" u="sng" dirty="0"/>
              <a:t>L’attuazione</a:t>
            </a:r>
            <a:r>
              <a:rPr lang="it-IT" altLang="it-IT" sz="1800" dirty="0"/>
              <a:t> del Piano è affidata a specifici </a:t>
            </a:r>
            <a:r>
              <a:rPr lang="it-IT" altLang="it-IT" sz="1800" b="1" dirty="0"/>
              <a:t>Piani Operativi Pluriennali </a:t>
            </a:r>
            <a:r>
              <a:rPr lang="it-IT" altLang="it-IT" sz="1800" dirty="0"/>
              <a:t>(POP), di durata quinquennale - Il primo </a:t>
            </a:r>
            <a:r>
              <a:rPr lang="it-IT" altLang="it-IT" sz="1800" b="1" dirty="0"/>
              <a:t>POP dovrà essere approvato entro 12 mesi dall’emanazione del PER;</a:t>
            </a:r>
            <a:endParaRPr lang="it-IT" altLang="it-IT" sz="1800" dirty="0"/>
          </a:p>
          <a:p>
            <a:pPr algn="just">
              <a:spcBef>
                <a:spcPct val="0"/>
              </a:spcBef>
            </a:pPr>
            <a:endParaRPr lang="it-IT" altLang="it-IT" sz="1800" b="1" dirty="0"/>
          </a:p>
          <a:p>
            <a:pPr algn="just">
              <a:spcBef>
                <a:spcPct val="0"/>
              </a:spcBef>
            </a:pPr>
            <a:r>
              <a:rPr lang="it-IT" altLang="it-IT" sz="1800" b="1" u="sng" dirty="0"/>
              <a:t>I POP </a:t>
            </a:r>
            <a:r>
              <a:rPr lang="it-IT" altLang="it-IT" sz="1800" dirty="0"/>
              <a:t>contengono una </a:t>
            </a:r>
            <a:r>
              <a:rPr lang="it-IT" altLang="it-IT" sz="1800" b="1" dirty="0"/>
              <a:t>programmazione annuale</a:t>
            </a:r>
            <a:r>
              <a:rPr lang="it-IT" altLang="it-IT" sz="1800" dirty="0"/>
              <a:t> degli interventi previsti, con l’individuazione degli strumenti, delle modalità, delle strutture competenti e, ove necessario, delle risorse finanziarie</a:t>
            </a:r>
            <a:r>
              <a:rPr lang="it-IT" altLang="it-IT" sz="1800" b="1" u="sng" dirty="0"/>
              <a:t>;</a:t>
            </a:r>
            <a:r>
              <a:rPr lang="it-IT" altLang="it-IT" sz="1800" dirty="0"/>
              <a:t> </a:t>
            </a:r>
          </a:p>
          <a:p>
            <a:pPr algn="just">
              <a:spcBef>
                <a:spcPct val="0"/>
              </a:spcBef>
            </a:pPr>
            <a:endParaRPr lang="it-IT" altLang="it-IT" sz="1800" dirty="0"/>
          </a:p>
          <a:p>
            <a:pPr algn="just">
              <a:spcBef>
                <a:spcPct val="0"/>
              </a:spcBef>
            </a:pPr>
            <a:r>
              <a:rPr lang="it-IT" altLang="it-IT" sz="1800" b="1" u="sng" dirty="0"/>
              <a:t>Istituzione del Sistema Informativo Lazio di Energy Management – SILEM</a:t>
            </a:r>
            <a:r>
              <a:rPr lang="it-IT" altLang="it-IT" sz="1800" dirty="0"/>
              <a:t>”, per analizzare le informazioni relative al contesto energetico regionale ed alla geolocalizzazione delle infrastrutture energetiche puntuali ed a rete.</a:t>
            </a:r>
          </a:p>
        </p:txBody>
      </p:sp>
    </p:spTree>
    <p:extLst>
      <p:ext uri="{BB962C8B-B14F-4D97-AF65-F5344CB8AC3E}">
        <p14:creationId xmlns:p14="http://schemas.microsoft.com/office/powerpoint/2010/main" val="4845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20A6F3-5976-A742-A457-BF44176E7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16"/>
          <a:stretch/>
        </p:blipFill>
        <p:spPr>
          <a:xfrm>
            <a:off x="0" y="4336786"/>
            <a:ext cx="9144000" cy="806714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D91445C6-3654-49BD-9391-7E99B411B3BB}"/>
              </a:ext>
            </a:extLst>
          </p:cNvPr>
          <p:cNvGrpSpPr/>
          <p:nvPr/>
        </p:nvGrpSpPr>
        <p:grpSpPr>
          <a:xfrm>
            <a:off x="1464469" y="1080000"/>
            <a:ext cx="6215062" cy="1938338"/>
            <a:chOff x="896938" y="1007270"/>
            <a:chExt cx="6215062" cy="1938338"/>
          </a:xfrm>
        </p:grpSpPr>
        <p:sp>
          <p:nvSpPr>
            <p:cNvPr id="3" name="Rettangolo arrotondato 6">
              <a:extLst>
                <a:ext uri="{FF2B5EF4-FFF2-40B4-BE49-F238E27FC236}">
                  <a16:creationId xmlns:a16="http://schemas.microsoft.com/office/drawing/2014/main" id="{56AD5169-5505-42F6-A893-2FE629CA6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938" y="1015480"/>
              <a:ext cx="6215062" cy="452438"/>
            </a:xfrm>
            <a:prstGeom prst="roundRect">
              <a:avLst>
                <a:gd name="adj" fmla="val 16667"/>
              </a:avLst>
            </a:prstGeom>
            <a:solidFill>
              <a:srgbClr val="008A39"/>
            </a:solidFill>
            <a:ln w="9525">
              <a:solidFill>
                <a:srgbClr val="008A39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" name="Segnaposto contenuto 2">
              <a:extLst>
                <a:ext uri="{FF2B5EF4-FFF2-40B4-BE49-F238E27FC236}">
                  <a16:creationId xmlns:a16="http://schemas.microsoft.com/office/drawing/2014/main" id="{81D5A41A-2F23-41D9-AF35-DB5E5F79BB17}"/>
                </a:ext>
              </a:extLst>
            </p:cNvPr>
            <p:cNvSpPr txBox="1">
              <a:spLocks/>
            </p:cNvSpPr>
            <p:nvPr/>
          </p:nvSpPr>
          <p:spPr>
            <a:xfrm>
              <a:off x="896938" y="1007270"/>
              <a:ext cx="5943600" cy="193833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2400"/>
                </a:spcBef>
              </a:pPr>
              <a:r>
                <a:rPr lang="it-IT" altLang="it-IT" sz="2200" dirty="0">
                  <a:solidFill>
                    <a:schemeClr val="bg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Premessa</a:t>
              </a:r>
            </a:p>
            <a:p>
              <a:pPr>
                <a:spcBef>
                  <a:spcPts val="2400"/>
                </a:spcBef>
              </a:pPr>
              <a:r>
                <a:rPr lang="it-IT" altLang="it-IT" sz="2200" dirty="0"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Bilancio Energetico Regionale</a:t>
              </a:r>
            </a:p>
            <a:p>
              <a:pPr>
                <a:spcBef>
                  <a:spcPts val="2400"/>
                </a:spcBef>
              </a:pPr>
              <a:r>
                <a:rPr lang="it-IT" altLang="it-IT" sz="2200" dirty="0"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Obiettivi del piano</a:t>
              </a:r>
            </a:p>
            <a:p>
              <a:pPr>
                <a:spcBef>
                  <a:spcPts val="2400"/>
                </a:spcBef>
              </a:pPr>
              <a:r>
                <a:rPr lang="it-IT" altLang="it-IT" sz="2200" dirty="0"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Conclusioni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2504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20A6F3-5976-A742-A457-BF44176E7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16"/>
          <a:stretch/>
        </p:blipFill>
        <p:spPr>
          <a:xfrm>
            <a:off x="0" y="4336786"/>
            <a:ext cx="9144000" cy="806714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B58DB010-8E5A-4A0F-8A39-CAAEFF80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4"/>
            <a:ext cx="9144000" cy="337639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>
                <a:solidFill>
                  <a:srgbClr val="008A39"/>
                </a:solidFill>
                <a:latin typeface="Gills Sans MT"/>
                <a:ea typeface="+mn-ea"/>
                <a:cs typeface="+mn-cs"/>
              </a:rPr>
              <a:t>Documenti del Piano Energetico Regionale</a:t>
            </a:r>
            <a:endParaRPr lang="it-IT" sz="2400" b="1" dirty="0"/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33301F68-B277-4ED6-BEFE-B0CE2CF73DB1}"/>
              </a:ext>
            </a:extLst>
          </p:cNvPr>
          <p:cNvSpPr txBox="1">
            <a:spLocks/>
          </p:cNvSpPr>
          <p:nvPr/>
        </p:nvSpPr>
        <p:spPr>
          <a:xfrm>
            <a:off x="661566" y="1128466"/>
            <a:ext cx="8075240" cy="217909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800"/>
              </a:spcBef>
            </a:pPr>
            <a:r>
              <a:rPr lang="it-IT" sz="1600" dirty="0">
                <a:latin typeface="Gills Sans MT"/>
              </a:rPr>
              <a:t>Parte I: </a:t>
            </a:r>
            <a:r>
              <a:rPr lang="it-IT" sz="1600" b="1" i="1" dirty="0">
                <a:latin typeface="Gills Sans MT"/>
              </a:rPr>
              <a:t>Contesto di riferimento</a:t>
            </a:r>
            <a:r>
              <a:rPr lang="it-IT" sz="1600" dirty="0">
                <a:latin typeface="Gills Sans MT"/>
              </a:rPr>
              <a:t>;</a:t>
            </a:r>
          </a:p>
          <a:p>
            <a:pPr algn="just">
              <a:spcBef>
                <a:spcPts val="1800"/>
              </a:spcBef>
            </a:pPr>
            <a:r>
              <a:rPr lang="it-IT" sz="1600" dirty="0">
                <a:latin typeface="Gills Sans MT"/>
              </a:rPr>
              <a:t>Parte II: </a:t>
            </a:r>
            <a:r>
              <a:rPr lang="it-IT" sz="1600" b="1" i="1" dirty="0">
                <a:latin typeface="Gills Sans MT"/>
              </a:rPr>
              <a:t>Obiettivi strategici e scenari</a:t>
            </a:r>
            <a:r>
              <a:rPr lang="it-IT" sz="1600" dirty="0">
                <a:latin typeface="Gills Sans MT"/>
              </a:rPr>
              <a:t>;</a:t>
            </a:r>
          </a:p>
          <a:p>
            <a:pPr algn="just">
              <a:spcBef>
                <a:spcPts val="1800"/>
              </a:spcBef>
            </a:pPr>
            <a:r>
              <a:rPr lang="it-IT" sz="1600" dirty="0">
                <a:latin typeface="Gills Sans MT"/>
              </a:rPr>
              <a:t>Parte III: </a:t>
            </a:r>
            <a:r>
              <a:rPr lang="it-IT" sz="1600" b="1" i="1" dirty="0">
                <a:latin typeface="Gills Sans MT"/>
              </a:rPr>
              <a:t>Politiche e programmazione</a:t>
            </a:r>
            <a:r>
              <a:rPr lang="it-IT" sz="1600" dirty="0">
                <a:latin typeface="Gills Sans MT"/>
              </a:rPr>
              <a:t>;</a:t>
            </a:r>
          </a:p>
          <a:p>
            <a:pPr algn="just">
              <a:spcBef>
                <a:spcPts val="1800"/>
              </a:spcBef>
            </a:pPr>
            <a:r>
              <a:rPr lang="it-IT" sz="1600" dirty="0">
                <a:latin typeface="Gills Sans MT"/>
              </a:rPr>
              <a:t>Parte IV: </a:t>
            </a:r>
            <a:r>
              <a:rPr lang="it-IT" sz="1600" b="1" i="1" dirty="0">
                <a:latin typeface="Gills Sans MT"/>
              </a:rPr>
              <a:t>Monitoraggio e aggiornamento periodico del PER</a:t>
            </a:r>
            <a:r>
              <a:rPr lang="it-IT" sz="1600" dirty="0">
                <a:latin typeface="Gills Sans MT"/>
              </a:rPr>
              <a:t>;</a:t>
            </a:r>
          </a:p>
          <a:p>
            <a:pPr algn="just">
              <a:spcBef>
                <a:spcPts val="1800"/>
              </a:spcBef>
            </a:pPr>
            <a:r>
              <a:rPr lang="it-IT" sz="1600" dirty="0">
                <a:latin typeface="Gills Sans MT"/>
              </a:rPr>
              <a:t>Parte V: </a:t>
            </a:r>
            <a:r>
              <a:rPr lang="it-IT" sz="1600" b="1" i="1" dirty="0">
                <a:latin typeface="Gills Sans MT"/>
              </a:rPr>
              <a:t>Norme Tecniche di Attuazione</a:t>
            </a:r>
            <a:r>
              <a:rPr lang="it-IT" sz="1600" dirty="0">
                <a:latin typeface="Gills Sans MT"/>
              </a:rPr>
              <a:t>.</a:t>
            </a: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AC4BA24A-9076-41F4-A105-156E9DA451DF}"/>
              </a:ext>
            </a:extLst>
          </p:cNvPr>
          <p:cNvSpPr txBox="1">
            <a:spLocks/>
          </p:cNvSpPr>
          <p:nvPr/>
        </p:nvSpPr>
        <p:spPr>
          <a:xfrm>
            <a:off x="0" y="3578704"/>
            <a:ext cx="9144000" cy="337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i="1" dirty="0">
                <a:solidFill>
                  <a:srgbClr val="008A39"/>
                </a:solidFill>
                <a:latin typeface="Gills Sans MT"/>
                <a:ea typeface="+mn-ea"/>
                <a:cs typeface="+mn-cs"/>
              </a:rPr>
              <a:t>www.regione.lazio.it/pianoenergetico 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226064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20A6F3-5976-A742-A457-BF44176E7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16"/>
          <a:stretch/>
        </p:blipFill>
        <p:spPr>
          <a:xfrm>
            <a:off x="0" y="4336786"/>
            <a:ext cx="9144000" cy="806714"/>
          </a:xfrm>
          <a:prstGeom prst="rect">
            <a:avLst/>
          </a:prstGeom>
        </p:spPr>
      </p:pic>
      <p:sp>
        <p:nvSpPr>
          <p:cNvPr id="4" name="Segnaposto contenuto 5">
            <a:extLst>
              <a:ext uri="{FF2B5EF4-FFF2-40B4-BE49-F238E27FC236}">
                <a16:creationId xmlns:a16="http://schemas.microsoft.com/office/drawing/2014/main" id="{33480B89-DAB2-455F-9115-80A0168EF2A7}"/>
              </a:ext>
            </a:extLst>
          </p:cNvPr>
          <p:cNvSpPr txBox="1">
            <a:spLocks/>
          </p:cNvSpPr>
          <p:nvPr/>
        </p:nvSpPr>
        <p:spPr>
          <a:xfrm>
            <a:off x="599800" y="0"/>
            <a:ext cx="7820099" cy="403039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Font typeface="Arial" pitchFamily="34" charset="0"/>
              <a:buNone/>
            </a:pPr>
            <a:endParaRPr lang="it-IT" sz="2400" dirty="0">
              <a:solidFill>
                <a:prstClr val="black"/>
              </a:solidFill>
              <a:latin typeface="Gills Sans MT"/>
            </a:endParaRPr>
          </a:p>
          <a:p>
            <a:pPr marL="0" indent="0" algn="just">
              <a:spcBef>
                <a:spcPts val="1200"/>
              </a:spcBef>
              <a:buFont typeface="Arial" pitchFamily="34" charset="0"/>
              <a:buNone/>
            </a:pPr>
            <a:r>
              <a:rPr lang="it-IT" sz="2400" dirty="0">
                <a:solidFill>
                  <a:prstClr val="black"/>
                </a:solidFill>
                <a:latin typeface="Gills Sans MT"/>
              </a:rPr>
              <a:t>Nel </a:t>
            </a:r>
            <a:r>
              <a:rPr lang="it-IT" sz="2400" b="1" dirty="0">
                <a:solidFill>
                  <a:prstClr val="black"/>
                </a:solidFill>
                <a:latin typeface="Gills Sans MT"/>
              </a:rPr>
              <a:t>2020</a:t>
            </a:r>
            <a:r>
              <a:rPr lang="it-IT" sz="2400" dirty="0">
                <a:solidFill>
                  <a:prstClr val="black"/>
                </a:solidFill>
                <a:latin typeface="Gills Sans MT"/>
              </a:rPr>
              <a:t> la Regione Lazio ha avviato il processo di costruzione del nuovo Piano Energetico Regionale.</a:t>
            </a:r>
          </a:p>
          <a:p>
            <a:pPr marL="0" indent="0" algn="just">
              <a:spcBef>
                <a:spcPts val="1200"/>
              </a:spcBef>
              <a:buFont typeface="Arial" pitchFamily="34" charset="0"/>
              <a:buNone/>
            </a:pPr>
            <a:endParaRPr lang="it-IT" sz="2400" dirty="0">
              <a:solidFill>
                <a:prstClr val="black"/>
              </a:solidFill>
              <a:latin typeface="Gills Sans MT"/>
            </a:endParaRPr>
          </a:p>
          <a:p>
            <a:pPr marL="0" indent="0" algn="just">
              <a:spcBef>
                <a:spcPts val="1200"/>
              </a:spcBef>
              <a:buFont typeface="Arial" pitchFamily="34" charset="0"/>
              <a:buNone/>
            </a:pPr>
            <a:r>
              <a:rPr lang="it-IT" sz="2400" dirty="0">
                <a:solidFill>
                  <a:prstClr val="black"/>
                </a:solidFill>
                <a:latin typeface="Gills Sans MT"/>
              </a:rPr>
              <a:t>Successivamente, la VI Commissione Consiliare e l’Assessorato alla Transizione Ecologica e Trasformazione Digitale hanno richiesto il necessario allineamento del PER alle recenti ed ambiziose </a:t>
            </a:r>
            <a:r>
              <a:rPr lang="it-IT" sz="2400" b="1" dirty="0">
                <a:solidFill>
                  <a:prstClr val="black"/>
                </a:solidFill>
                <a:latin typeface="Gills Sans MT"/>
              </a:rPr>
              <a:t>politiche europee di decarbonizzazione</a:t>
            </a:r>
            <a:r>
              <a:rPr lang="it-IT" sz="2400" dirty="0">
                <a:solidFill>
                  <a:prstClr val="black"/>
                </a:solidFill>
                <a:latin typeface="Gills Sans MT"/>
              </a:rPr>
              <a:t>.</a:t>
            </a:r>
            <a:endParaRPr lang="it-IT" sz="1600" dirty="0">
              <a:solidFill>
                <a:prstClr val="black"/>
              </a:solidFill>
              <a:latin typeface="Gills Sans MT"/>
            </a:endParaRPr>
          </a:p>
          <a:p>
            <a:pPr marL="0" indent="0" algn="just">
              <a:spcBef>
                <a:spcPts val="1200"/>
              </a:spcBef>
              <a:buFont typeface="Arial" pitchFamily="34" charset="0"/>
              <a:buNone/>
            </a:pPr>
            <a:endParaRPr lang="it-IT" sz="1600" dirty="0">
              <a:solidFill>
                <a:prstClr val="black"/>
              </a:solidFill>
              <a:latin typeface="Gills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0443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20A6F3-5976-A742-A457-BF44176E7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16"/>
          <a:stretch/>
        </p:blipFill>
        <p:spPr>
          <a:xfrm>
            <a:off x="0" y="4336786"/>
            <a:ext cx="9144000" cy="80671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ACBA29F-EED6-441F-9BF6-A1502D6CB7E9}"/>
              </a:ext>
            </a:extLst>
          </p:cNvPr>
          <p:cNvSpPr/>
          <p:nvPr/>
        </p:nvSpPr>
        <p:spPr>
          <a:xfrm>
            <a:off x="107504" y="402085"/>
            <a:ext cx="8928992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2400" dirty="0">
                <a:solidFill>
                  <a:srgbClr val="000000"/>
                </a:solidFill>
                <a:latin typeface="Gill Sans MT" panose="020B0502020104020203" pitchFamily="34" charset="0"/>
                <a:ea typeface="Arial" panose="020B0604020202020204" pitchFamily="34" charset="0"/>
              </a:rPr>
              <a:t> </a:t>
            </a:r>
            <a:endParaRPr lang="it-IT" sz="500" dirty="0">
              <a:solidFill>
                <a:srgbClr val="000000"/>
              </a:solidFill>
              <a:latin typeface="Gill Sans MT" panose="020B0502020104020203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it-IT" sz="2400" b="1" dirty="0">
                <a:solidFill>
                  <a:prstClr val="black"/>
                </a:solidFill>
                <a:latin typeface="Gill Sans MT" panose="020B0502020104020203" pitchFamily="34" charset="0"/>
                <a:ea typeface="MS Mincho"/>
                <a:cs typeface="Times New Roman" panose="02020603050405020304" pitchFamily="18" charset="0"/>
              </a:rPr>
              <a:t>PER 2020</a:t>
            </a:r>
            <a:r>
              <a:rPr lang="it-IT" sz="2400" dirty="0">
                <a:solidFill>
                  <a:prstClr val="black"/>
                </a:solidFill>
                <a:latin typeface="Gill Sans MT" panose="020B0502020104020203" pitchFamily="34" charset="0"/>
                <a:ea typeface="MS Mincho"/>
                <a:cs typeface="Times New Roman" panose="02020603050405020304" pitchFamily="18" charset="0"/>
              </a:rPr>
              <a:t>: quota rinnovabili vincolate al </a:t>
            </a:r>
            <a:r>
              <a:rPr lang="it-IT" sz="2400" i="1" dirty="0">
                <a:solidFill>
                  <a:prstClr val="black"/>
                </a:solidFill>
                <a:latin typeface="Gill Sans MT" panose="020B0502020104020203" pitchFamily="34" charset="0"/>
                <a:ea typeface="MS Mincho"/>
                <a:cs typeface="Times New Roman" panose="02020603050405020304" pitchFamily="18" charset="0"/>
              </a:rPr>
              <a:t>best </a:t>
            </a:r>
            <a:r>
              <a:rPr lang="it-IT" sz="2400" i="1" dirty="0" err="1">
                <a:solidFill>
                  <a:prstClr val="black"/>
                </a:solidFill>
                <a:latin typeface="Gill Sans MT" panose="020B0502020104020203" pitchFamily="34" charset="0"/>
                <a:ea typeface="MS Mincho"/>
                <a:cs typeface="Times New Roman" panose="02020603050405020304" pitchFamily="18" charset="0"/>
              </a:rPr>
              <a:t>effort</a:t>
            </a:r>
            <a:r>
              <a:rPr lang="it-IT" sz="2400" dirty="0">
                <a:solidFill>
                  <a:prstClr val="black"/>
                </a:solidFill>
                <a:latin typeface="Gill Sans MT" panose="020B0502020104020203" pitchFamily="34" charset="0"/>
                <a:ea typeface="MS Mincho"/>
                <a:cs typeface="Times New Roman" panose="02020603050405020304" pitchFamily="18" charset="0"/>
              </a:rPr>
              <a:t> in termini di copertura di edifici con fotovoltaico. Ruolo trascurabile dell’eolico.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it-IT" sz="2400" dirty="0">
                <a:solidFill>
                  <a:prstClr val="black"/>
                </a:solidFill>
                <a:latin typeface="Gill Sans MT" panose="020B0502020104020203" pitchFamily="34" charset="0"/>
                <a:ea typeface="MS Mincho"/>
                <a:cs typeface="Times New Roman" panose="02020603050405020304" pitchFamily="18" charset="0"/>
              </a:rPr>
              <a:t> 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it-IT" sz="2400" b="1" dirty="0">
                <a:solidFill>
                  <a:prstClr val="black"/>
                </a:solidFill>
                <a:latin typeface="Gill Sans MT" panose="020B0502020104020203" pitchFamily="34" charset="0"/>
                <a:ea typeface="MS Mincho"/>
                <a:cs typeface="Times New Roman" panose="02020603050405020304" pitchFamily="18" charset="0"/>
              </a:rPr>
              <a:t>PER 2022: </a:t>
            </a:r>
            <a:r>
              <a:rPr lang="it-IT" sz="2400" dirty="0">
                <a:solidFill>
                  <a:prstClr val="black"/>
                </a:solidFill>
                <a:latin typeface="Gill Sans MT" panose="020B0502020104020203" pitchFamily="34" charset="0"/>
                <a:ea typeface="MS Mincho"/>
                <a:cs typeface="Times New Roman" panose="02020603050405020304" pitchFamily="18" charset="0"/>
              </a:rPr>
              <a:t>sviluppo rinnovabili vincolato alla copertura del fabbisogno energetico regionale.  Ruolo strategico dell’eolico </a:t>
            </a:r>
            <a:r>
              <a:rPr lang="it-IT" sz="2400" i="1" dirty="0">
                <a:solidFill>
                  <a:prstClr val="black"/>
                </a:solidFill>
                <a:latin typeface="Gill Sans MT" panose="020B0502020104020203" pitchFamily="34" charset="0"/>
                <a:ea typeface="MS Mincho"/>
                <a:cs typeface="Times New Roman" panose="02020603050405020304" pitchFamily="18" charset="0"/>
              </a:rPr>
              <a:t>off-shore</a:t>
            </a:r>
            <a:r>
              <a:rPr lang="it-IT" sz="2400" dirty="0">
                <a:solidFill>
                  <a:prstClr val="black"/>
                </a:solidFill>
                <a:latin typeface="Gill Sans MT" panose="020B0502020104020203" pitchFamily="34" charset="0"/>
                <a:ea typeface="MS Mincho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028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20A6F3-5976-A742-A457-BF44176E7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16"/>
          <a:stretch/>
        </p:blipFill>
        <p:spPr>
          <a:xfrm>
            <a:off x="0" y="4336786"/>
            <a:ext cx="9144000" cy="806714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BA69C537-D58F-47B5-9404-11F951222B70}"/>
              </a:ext>
            </a:extLst>
          </p:cNvPr>
          <p:cNvGrpSpPr/>
          <p:nvPr/>
        </p:nvGrpSpPr>
        <p:grpSpPr>
          <a:xfrm>
            <a:off x="2250636" y="1080000"/>
            <a:ext cx="4642728" cy="1938338"/>
            <a:chOff x="896939" y="942975"/>
            <a:chExt cx="4642728" cy="1938338"/>
          </a:xfrm>
        </p:grpSpPr>
        <p:sp>
          <p:nvSpPr>
            <p:cNvPr id="3" name="Rettangolo arrotondato 6">
              <a:extLst>
                <a:ext uri="{FF2B5EF4-FFF2-40B4-BE49-F238E27FC236}">
                  <a16:creationId xmlns:a16="http://schemas.microsoft.com/office/drawing/2014/main" id="{019EF4C4-DD6F-46EA-BA2D-60EC18F25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939" y="1599257"/>
              <a:ext cx="4642728" cy="452438"/>
            </a:xfrm>
            <a:prstGeom prst="roundRect">
              <a:avLst>
                <a:gd name="adj" fmla="val 16667"/>
              </a:avLst>
            </a:prstGeom>
            <a:solidFill>
              <a:srgbClr val="008A39"/>
            </a:solidFill>
            <a:ln w="9525">
              <a:solidFill>
                <a:srgbClr val="008A39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" name="Segnaposto contenuto 2">
              <a:extLst>
                <a:ext uri="{FF2B5EF4-FFF2-40B4-BE49-F238E27FC236}">
                  <a16:creationId xmlns:a16="http://schemas.microsoft.com/office/drawing/2014/main" id="{B1D35F15-8529-41CE-83C8-7695EB69F709}"/>
                </a:ext>
              </a:extLst>
            </p:cNvPr>
            <p:cNvSpPr txBox="1">
              <a:spLocks/>
            </p:cNvSpPr>
            <p:nvPr/>
          </p:nvSpPr>
          <p:spPr>
            <a:xfrm>
              <a:off x="896939" y="942975"/>
              <a:ext cx="4439942" cy="193833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2400"/>
                </a:spcBef>
              </a:pPr>
              <a:r>
                <a:rPr lang="it-IT" altLang="it-IT" sz="2200" dirty="0"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Premessa</a:t>
              </a:r>
            </a:p>
            <a:p>
              <a:pPr>
                <a:spcBef>
                  <a:spcPts val="2400"/>
                </a:spcBef>
              </a:pPr>
              <a:r>
                <a:rPr lang="it-IT" altLang="it-IT" sz="2200" dirty="0">
                  <a:solidFill>
                    <a:schemeClr val="bg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Bilancio Energetico Regionale</a:t>
              </a:r>
            </a:p>
            <a:p>
              <a:pPr>
                <a:spcBef>
                  <a:spcPts val="2400"/>
                </a:spcBef>
              </a:pPr>
              <a:r>
                <a:rPr lang="it-IT" altLang="it-IT" sz="2200" dirty="0"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Obiettivi del piano</a:t>
              </a:r>
            </a:p>
            <a:p>
              <a:pPr>
                <a:spcBef>
                  <a:spcPts val="2400"/>
                </a:spcBef>
              </a:pPr>
              <a:r>
                <a:rPr lang="it-IT" altLang="it-IT" sz="2200" dirty="0"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Conclusioni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73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20A6F3-5976-A742-A457-BF44176E7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16"/>
          <a:stretch/>
        </p:blipFill>
        <p:spPr>
          <a:xfrm>
            <a:off x="0" y="4336786"/>
            <a:ext cx="9144000" cy="806714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65EF082F-5349-47C3-A930-426D18B45D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294273"/>
              </p:ext>
            </p:extLst>
          </p:nvPr>
        </p:nvGraphicFramePr>
        <p:xfrm>
          <a:off x="910179" y="575513"/>
          <a:ext cx="7323641" cy="38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olo 2">
            <a:extLst>
              <a:ext uri="{FF2B5EF4-FFF2-40B4-BE49-F238E27FC236}">
                <a16:creationId xmlns:a16="http://schemas.microsoft.com/office/drawing/2014/main" id="{EF43FA98-11F3-4018-BE22-3F7AB428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19"/>
            <a:ext cx="9144000" cy="636186"/>
          </a:xfrm>
        </p:spPr>
        <p:txBody>
          <a:bodyPr>
            <a:normAutofit/>
          </a:bodyPr>
          <a:lstStyle/>
          <a:p>
            <a:pPr algn="ctr">
              <a:defRPr sz="1000" b="1" i="0" u="none" strike="noStrike" kern="1200" baseline="0">
                <a:solidFill>
                  <a:srgbClr val="00B050"/>
                </a:solidFill>
                <a:latin typeface="Gill Sans MT" panose="020B0502020104020203" pitchFamily="34" charset="0"/>
                <a:ea typeface="+mn-ea"/>
                <a:cs typeface="Arial" pitchFamily="34" charset="0"/>
              </a:defRPr>
            </a:pPr>
            <a:r>
              <a:rPr lang="it-IT" sz="2400" b="1" dirty="0">
                <a:solidFill>
                  <a:srgbClr val="008A39"/>
                </a:solidFill>
                <a:latin typeface="Gill Sans MT" panose="020B0502020104020203" pitchFamily="34" charset="0"/>
                <a:cs typeface="Arial" pitchFamily="34" charset="0"/>
              </a:rPr>
              <a:t>Consumi energetici finali per settore, anni 2009 – 2019 [</a:t>
            </a:r>
            <a:r>
              <a:rPr lang="it-IT" sz="2400" b="1" dirty="0" err="1">
                <a:solidFill>
                  <a:srgbClr val="008A39"/>
                </a:solidFill>
                <a:latin typeface="Gill Sans MT" panose="020B0502020104020203" pitchFamily="34" charset="0"/>
                <a:cs typeface="Arial" pitchFamily="34" charset="0"/>
              </a:rPr>
              <a:t>ktep</a:t>
            </a:r>
            <a:r>
              <a:rPr lang="it-IT" sz="2400" b="1" dirty="0">
                <a:solidFill>
                  <a:srgbClr val="008A39"/>
                </a:solidFill>
                <a:latin typeface="Gill Sans MT" panose="020B0502020104020203" pitchFamily="34" charset="0"/>
                <a:cs typeface="Arial" pitchFamily="34" charset="0"/>
              </a:rPr>
              <a:t>]</a:t>
            </a:r>
            <a:endParaRPr lang="it-IT" sz="700" dirty="0"/>
          </a:p>
        </p:txBody>
      </p:sp>
    </p:spTree>
    <p:extLst>
      <p:ext uri="{BB962C8B-B14F-4D97-AF65-F5344CB8AC3E}">
        <p14:creationId xmlns:p14="http://schemas.microsoft.com/office/powerpoint/2010/main" val="22624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20A6F3-5976-A742-A457-BF44176E7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16"/>
          <a:stretch/>
        </p:blipFill>
        <p:spPr>
          <a:xfrm>
            <a:off x="0" y="4336786"/>
            <a:ext cx="9144000" cy="806714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B58DB010-8E5A-4A0F-8A39-CAAEFF80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6713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008A39"/>
                </a:solidFill>
                <a:latin typeface="Gills Sans MT"/>
                <a:ea typeface="+mn-ea"/>
                <a:cs typeface="+mn-cs"/>
              </a:rPr>
              <a:t>Domanda di energia nel Lazio per settore</a:t>
            </a:r>
            <a:endParaRPr lang="it-IT" sz="2400" b="1" dirty="0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F2186356-F410-4760-BF43-D96560E8D596}"/>
              </a:ext>
            </a:extLst>
          </p:cNvPr>
          <p:cNvGrpSpPr/>
          <p:nvPr/>
        </p:nvGrpSpPr>
        <p:grpSpPr>
          <a:xfrm>
            <a:off x="1260000" y="899618"/>
            <a:ext cx="6134991" cy="3344263"/>
            <a:chOff x="1260000" y="899618"/>
            <a:chExt cx="6134991" cy="3344263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7A05A643-EB30-487F-BE82-6B0C88F29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0000" y="899619"/>
              <a:ext cx="6134991" cy="3344262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CA86E88B-59EC-4231-A018-BE3FA3B31526}"/>
                </a:ext>
              </a:extLst>
            </p:cNvPr>
            <p:cNvSpPr/>
            <p:nvPr/>
          </p:nvSpPr>
          <p:spPr>
            <a:xfrm>
              <a:off x="4053600" y="899618"/>
              <a:ext cx="914400" cy="3459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36338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20A6F3-5976-A742-A457-BF44176E7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16"/>
          <a:stretch/>
        </p:blipFill>
        <p:spPr>
          <a:xfrm>
            <a:off x="0" y="4336786"/>
            <a:ext cx="9144000" cy="806714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B58DB010-8E5A-4A0F-8A39-CAAEFF80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780"/>
            <a:ext cx="9144000" cy="550069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008A39"/>
                </a:solidFill>
                <a:latin typeface="Gills Sans MT"/>
                <a:ea typeface="+mn-ea"/>
                <a:cs typeface="+mn-cs"/>
              </a:rPr>
              <a:t>Produzione elettrica - Lazio</a:t>
            </a:r>
            <a:endParaRPr lang="it-IT" sz="2400" b="1" dirty="0"/>
          </a:p>
        </p:txBody>
      </p:sp>
      <p:graphicFrame>
        <p:nvGraphicFramePr>
          <p:cNvPr id="5" name="Picture 117">
            <a:extLst>
              <a:ext uri="{FF2B5EF4-FFF2-40B4-BE49-F238E27FC236}">
                <a16:creationId xmlns:a16="http://schemas.microsoft.com/office/drawing/2014/main" id="{7A9D28EB-FFF1-4108-99D6-008AABDF73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925342"/>
              </p:ext>
            </p:extLst>
          </p:nvPr>
        </p:nvGraphicFramePr>
        <p:xfrm>
          <a:off x="600074" y="564355"/>
          <a:ext cx="7666162" cy="3993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790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20A6F3-5976-A742-A457-BF44176E7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16"/>
          <a:stretch/>
        </p:blipFill>
        <p:spPr>
          <a:xfrm>
            <a:off x="0" y="4336786"/>
            <a:ext cx="9144000" cy="806714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C98A11EA-CC62-43C5-9D4E-D0EECA3CA0EB}"/>
              </a:ext>
            </a:extLst>
          </p:cNvPr>
          <p:cNvGrpSpPr/>
          <p:nvPr/>
        </p:nvGrpSpPr>
        <p:grpSpPr>
          <a:xfrm>
            <a:off x="1600200" y="1080000"/>
            <a:ext cx="5943600" cy="1938338"/>
            <a:chOff x="896938" y="1142802"/>
            <a:chExt cx="5943600" cy="1938338"/>
          </a:xfrm>
        </p:grpSpPr>
        <p:sp>
          <p:nvSpPr>
            <p:cNvPr id="5" name="Rettangolo arrotondato 6">
              <a:extLst>
                <a:ext uri="{FF2B5EF4-FFF2-40B4-BE49-F238E27FC236}">
                  <a16:creationId xmlns:a16="http://schemas.microsoft.com/office/drawing/2014/main" id="{969D4AD5-3EAF-4411-855D-AC26C4799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938" y="2408083"/>
              <a:ext cx="3675062" cy="452438"/>
            </a:xfrm>
            <a:prstGeom prst="roundRect">
              <a:avLst>
                <a:gd name="adj" fmla="val 16667"/>
              </a:avLst>
            </a:prstGeom>
            <a:solidFill>
              <a:srgbClr val="008A39"/>
            </a:solidFill>
            <a:ln w="9525">
              <a:solidFill>
                <a:srgbClr val="008A39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7" name="Segnaposto contenuto 2">
              <a:extLst>
                <a:ext uri="{FF2B5EF4-FFF2-40B4-BE49-F238E27FC236}">
                  <a16:creationId xmlns:a16="http://schemas.microsoft.com/office/drawing/2014/main" id="{618E2989-3AD5-4033-B347-A7EFF59FC5A6}"/>
                </a:ext>
              </a:extLst>
            </p:cNvPr>
            <p:cNvSpPr txBox="1">
              <a:spLocks/>
            </p:cNvSpPr>
            <p:nvPr/>
          </p:nvSpPr>
          <p:spPr>
            <a:xfrm>
              <a:off x="896938" y="1142802"/>
              <a:ext cx="5943600" cy="193833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2400"/>
                </a:spcBef>
              </a:pPr>
              <a:r>
                <a:rPr lang="it-IT" altLang="it-IT" sz="2200" dirty="0"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Premessa</a:t>
              </a:r>
            </a:p>
            <a:p>
              <a:pPr>
                <a:spcBef>
                  <a:spcPts val="2400"/>
                </a:spcBef>
              </a:pPr>
              <a:r>
                <a:rPr lang="it-IT" altLang="it-IT" sz="2200" dirty="0"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Bilancio Energetico Regionale</a:t>
              </a:r>
              <a:endParaRPr lang="it-IT" altLang="it-IT" sz="2200" dirty="0">
                <a:solidFill>
                  <a:schemeClr val="bg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endParaRPr>
            </a:p>
            <a:p>
              <a:pPr>
                <a:spcBef>
                  <a:spcPts val="2400"/>
                </a:spcBef>
              </a:pPr>
              <a:r>
                <a:rPr lang="it-IT" altLang="it-IT" sz="2200" dirty="0">
                  <a:solidFill>
                    <a:schemeClr val="bg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Obiettivi del piano</a:t>
              </a:r>
            </a:p>
            <a:p>
              <a:pPr>
                <a:spcBef>
                  <a:spcPts val="2400"/>
                </a:spcBef>
              </a:pPr>
              <a:r>
                <a:rPr lang="it-IT" altLang="it-IT" sz="2200" dirty="0">
                  <a:latin typeface="Gill Sans MT" panose="020B0502020104020203" pitchFamily="34" charset="0"/>
                  <a:ea typeface="ＭＳ Ｐゴシック" panose="020B0600070205080204" pitchFamily="34" charset="-128"/>
                </a:rPr>
                <a:t>Conclusioni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3246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</TotalTime>
  <Words>696</Words>
  <Application>Microsoft Office PowerPoint</Application>
  <PresentationFormat>Presentazione su schermo (16:9)</PresentationFormat>
  <Paragraphs>108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Gill Sans MT</vt:lpstr>
      <vt:lpstr>Gills Sans MT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Consumi energetici finali per settore, anni 2009 – 2019 [ktep]</vt:lpstr>
      <vt:lpstr>Domanda di energia nel Lazio per settore</vt:lpstr>
      <vt:lpstr>Produzione elettrica - Lazio</vt:lpstr>
      <vt:lpstr>Presentazione standard di PowerPoint</vt:lpstr>
      <vt:lpstr>Scenario Obiettivo: risparmio energetico al 2050 per macro ambito di intervento</vt:lpstr>
      <vt:lpstr>Scenario Obiettivo: produzione da FER-Elettriche (FER-E)</vt:lpstr>
      <vt:lpstr>Interventi nel Piano di Sviluppo TERNA</vt:lpstr>
      <vt:lpstr>Scenario Obiettivo – Emissioni CO2</vt:lpstr>
      <vt:lpstr>I numeri del Piano Energetico Regionale</vt:lpstr>
      <vt:lpstr>Presentazione standard di PowerPoint</vt:lpstr>
      <vt:lpstr>Presentazione standard di PowerPoint</vt:lpstr>
      <vt:lpstr>Prime azioni a supporto del Piano</vt:lpstr>
      <vt:lpstr>Governance del Piano</vt:lpstr>
      <vt:lpstr>Attuazione del Piano</vt:lpstr>
      <vt:lpstr>Documenti del Piano Energetico Regionale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Sandro Calmanti</cp:lastModifiedBy>
  <cp:revision>31</cp:revision>
  <dcterms:created xsi:type="dcterms:W3CDTF">2021-07-12T09:59:44Z</dcterms:created>
  <dcterms:modified xsi:type="dcterms:W3CDTF">2022-07-27T16:53:58Z</dcterms:modified>
</cp:coreProperties>
</file>